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C52-AE1E-4DEA-BFBA-ED12BBA4ACE2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5485-8D12-4044-95E4-88495681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0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C52-AE1E-4DEA-BFBA-ED12BBA4ACE2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5485-8D12-4044-95E4-88495681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4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C52-AE1E-4DEA-BFBA-ED12BBA4ACE2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5485-8D12-4044-95E4-88495681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0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C52-AE1E-4DEA-BFBA-ED12BBA4ACE2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5485-8D12-4044-95E4-88495681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9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C52-AE1E-4DEA-BFBA-ED12BBA4ACE2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5485-8D12-4044-95E4-88495681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2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C52-AE1E-4DEA-BFBA-ED12BBA4ACE2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5485-8D12-4044-95E4-88495681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6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C52-AE1E-4DEA-BFBA-ED12BBA4ACE2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5485-8D12-4044-95E4-88495681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7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C52-AE1E-4DEA-BFBA-ED12BBA4ACE2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5485-8D12-4044-95E4-88495681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1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C52-AE1E-4DEA-BFBA-ED12BBA4ACE2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5485-8D12-4044-95E4-88495681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4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C52-AE1E-4DEA-BFBA-ED12BBA4ACE2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5485-8D12-4044-95E4-88495681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9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7C52-AE1E-4DEA-BFBA-ED12BBA4ACE2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15485-8D12-4044-95E4-88495681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1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A7C52-AE1E-4DEA-BFBA-ED12BBA4ACE2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15485-8D12-4044-95E4-884956813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2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7" y="692316"/>
            <a:ext cx="8198864" cy="28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093" y="4793524"/>
            <a:ext cx="8458201" cy="394773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FF0000"/>
                </a:solidFill>
              </a:rPr>
              <a:t>First Course of Special Machine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2622" y="3564155"/>
            <a:ext cx="6400800" cy="1184318"/>
          </a:xfrm>
          <a:prstGeom prst="rect">
            <a:avLst/>
          </a:prstGeom>
        </p:spPr>
        <p:txBody>
          <a:bodyPr/>
          <a:lstStyle/>
          <a:p>
            <a:r>
              <a:rPr lang="en-AU" sz="4000" dirty="0" smtClean="0"/>
              <a:t>Department of Electrical  Power and Machine Engineering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90165" y="5237166"/>
            <a:ext cx="303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By Qasim Al Azze               2018</a:t>
            </a:r>
            <a:endParaRPr lang="en-US" dirty="0"/>
          </a:p>
        </p:txBody>
      </p:sp>
      <p:sp>
        <p:nvSpPr>
          <p:cNvPr id="5" name="AutoShape 2" descr="Image result for machine electric"/>
          <p:cNvSpPr>
            <a:spLocks noChangeAspect="1" noChangeArrowheads="1"/>
          </p:cNvSpPr>
          <p:nvPr/>
        </p:nvSpPr>
        <p:spPr bwMode="auto">
          <a:xfrm>
            <a:off x="188259" y="-92648"/>
            <a:ext cx="368834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1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4372" y="2897700"/>
            <a:ext cx="1552175" cy="114029"/>
          </a:xfrm>
          <a:custGeom>
            <a:avLst/>
            <a:gdLst/>
            <a:ahLst/>
            <a:cxnLst/>
            <a:rect l="l" t="t" r="r" b="b"/>
            <a:pathLst>
              <a:path w="1282700" h="177800">
                <a:moveTo>
                  <a:pt x="1250672" y="0"/>
                </a:moveTo>
                <a:lnTo>
                  <a:pt x="31412" y="0"/>
                </a:lnTo>
                <a:lnTo>
                  <a:pt x="7853" y="39545"/>
                </a:lnTo>
                <a:lnTo>
                  <a:pt x="0" y="88849"/>
                </a:lnTo>
                <a:lnTo>
                  <a:pt x="7853" y="138152"/>
                </a:lnTo>
                <a:lnTo>
                  <a:pt x="31412" y="177697"/>
                </a:lnTo>
                <a:lnTo>
                  <a:pt x="1250672" y="177697"/>
                </a:lnTo>
                <a:lnTo>
                  <a:pt x="1274232" y="138152"/>
                </a:lnTo>
                <a:lnTo>
                  <a:pt x="1282085" y="88849"/>
                </a:lnTo>
                <a:lnTo>
                  <a:pt x="1274232" y="39545"/>
                </a:lnTo>
                <a:lnTo>
                  <a:pt x="125067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68679" y="977713"/>
            <a:ext cx="3087445" cy="0"/>
          </a:xfrm>
          <a:custGeom>
            <a:avLst/>
            <a:gdLst/>
            <a:ahLst/>
            <a:cxnLst/>
            <a:rect l="l" t="t" r="r" b="b"/>
            <a:pathLst>
              <a:path w="2551429">
                <a:moveTo>
                  <a:pt x="0" y="0"/>
                </a:moveTo>
                <a:lnTo>
                  <a:pt x="2551176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408638" y="845440"/>
            <a:ext cx="15437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Single-phase</a:t>
            </a:r>
            <a:r>
              <a:rPr sz="10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AAA"/>
                </a:solidFill>
                <a:latin typeface="Arial"/>
                <a:cs typeface="Arial"/>
              </a:rPr>
              <a:t>Motors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42769" y="842426"/>
            <a:ext cx="1307823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54610">
              <a:lnSpc>
                <a:spcPts val="1375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1389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36499" y="3656080"/>
            <a:ext cx="6088828" cy="926482"/>
          </a:xfrm>
          <a:custGeom>
            <a:avLst/>
            <a:gdLst/>
            <a:ahLst/>
            <a:cxnLst/>
            <a:rect l="l" t="t" r="r" b="b"/>
            <a:pathLst>
              <a:path w="5031740" h="1444625">
                <a:moveTo>
                  <a:pt x="0" y="0"/>
                </a:moveTo>
                <a:lnTo>
                  <a:pt x="5031613" y="0"/>
                </a:lnTo>
                <a:lnTo>
                  <a:pt x="5031613" y="1444498"/>
                </a:lnTo>
                <a:lnTo>
                  <a:pt x="0" y="1444498"/>
                </a:lnTo>
                <a:lnTo>
                  <a:pt x="0" y="0"/>
                </a:lnTo>
                <a:close/>
              </a:path>
            </a:pathLst>
          </a:custGeom>
          <a:solidFill>
            <a:srgbClr val="FDE8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62563" y="2909763"/>
            <a:ext cx="2869218" cy="1580517"/>
          </a:xfrm>
          <a:custGeom>
            <a:avLst/>
            <a:gdLst/>
            <a:ahLst/>
            <a:cxnLst/>
            <a:rect l="l" t="t" r="r" b="b"/>
            <a:pathLst>
              <a:path w="2371090" h="2464434">
                <a:moveTo>
                  <a:pt x="0" y="0"/>
                </a:moveTo>
                <a:lnTo>
                  <a:pt x="2371090" y="0"/>
                </a:lnTo>
                <a:lnTo>
                  <a:pt x="2371090" y="2464435"/>
                </a:lnTo>
                <a:lnTo>
                  <a:pt x="0" y="2464435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13755" y="2619071"/>
            <a:ext cx="5013832" cy="1443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525">
              <a:lnSpc>
                <a:spcPct val="100000"/>
              </a:lnSpc>
              <a:tabLst>
                <a:tab pos="3667125" algn="l"/>
              </a:tabLst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36.41	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36.42</a:t>
            </a:r>
            <a:endParaRPr sz="8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229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These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reversed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usual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brush-shifting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arrangement.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36.16. </a:t>
            </a:r>
            <a:r>
              <a:rPr sz="1100" b="1" spc="20" dirty="0">
                <a:solidFill>
                  <a:srgbClr val="ED1C24"/>
                </a:solidFill>
                <a:latin typeface="Arial"/>
                <a:cs typeface="Arial"/>
              </a:rPr>
              <a:t>A.C. </a:t>
            </a:r>
            <a:r>
              <a:rPr sz="1100" b="1" spc="-15" dirty="0">
                <a:solidFill>
                  <a:srgbClr val="ED1C24"/>
                </a:solidFill>
                <a:latin typeface="Arial"/>
                <a:cs typeface="Arial"/>
              </a:rPr>
              <a:t>Series</a:t>
            </a:r>
            <a:r>
              <a:rPr sz="1100" b="1" spc="1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ED1C24"/>
                </a:solidFill>
                <a:latin typeface="Arial"/>
                <a:cs typeface="Arial"/>
              </a:rPr>
              <a:t>Motors</a:t>
            </a:r>
            <a:endParaRPr sz="1100">
              <a:latin typeface="Arial"/>
              <a:cs typeface="Arial"/>
            </a:endParaRPr>
          </a:p>
          <a:p>
            <a:pPr marL="12700" marR="1522730" indent="228600" algn="just">
              <a:lnSpc>
                <a:spcPct val="100000"/>
              </a:lnSpc>
              <a:spcBef>
                <a:spcPts val="50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ordinary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d.c.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were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connected  to an a.c.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supply,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 will rotate and exert unidirec-  tional torque</a:t>
            </a:r>
            <a:r>
              <a:rPr sz="1000" dirty="0">
                <a:solidFill>
                  <a:srgbClr val="ED1C24"/>
                </a:solidFill>
                <a:latin typeface="Times New Roman"/>
                <a:cs typeface="Times New Roman"/>
              </a:rPr>
              <a:t>*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because the current flowing both in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armature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field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reverses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same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time.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But  the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performance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such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satisfac-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following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reasons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45704" y="3652496"/>
            <a:ext cx="2853082" cy="1436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11430" indent="-182880" algn="just">
              <a:lnSpc>
                <a:spcPct val="100000"/>
              </a:lnSpc>
              <a:buClr>
                <a:srgbClr val="EC008C"/>
              </a:buClr>
              <a:buFont typeface="Times New Roman"/>
              <a:buAutoNum type="arabicPeriod"/>
              <a:tabLst>
                <a:tab pos="195580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alternating flux would cause</a:t>
            </a:r>
            <a:r>
              <a:rPr sz="1000" spc="-1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excessive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eddy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loss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yoke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field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cores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become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extremely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heated.</a:t>
            </a:r>
            <a:endParaRPr sz="1000">
              <a:latin typeface="Times New Roman"/>
              <a:cs typeface="Times New Roman"/>
            </a:endParaRPr>
          </a:p>
          <a:p>
            <a:pPr marL="195580" marR="7620" indent="-182880" algn="just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/>
              <a:tabLst>
                <a:tab pos="195580" algn="l"/>
              </a:tabLst>
            </a:pP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vicious sparking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will occur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at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brushes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because of the huge voltage and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current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induced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short-circuited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armature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coils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during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their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commutation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period.</a:t>
            </a:r>
            <a:endParaRPr sz="1000">
              <a:latin typeface="Times New Roman"/>
              <a:cs typeface="Times New Roman"/>
            </a:endParaRPr>
          </a:p>
          <a:p>
            <a:pPr marL="195580" marR="5080" indent="-182880" algn="just">
              <a:lnSpc>
                <a:spcPct val="100000"/>
              </a:lnSpc>
              <a:spcBef>
                <a:spcPts val="190"/>
              </a:spcBef>
              <a:buClr>
                <a:srgbClr val="EC008C"/>
              </a:buClr>
              <a:buFont typeface="Times New Roman"/>
              <a:buAutoNum type="arabicPeriod"/>
              <a:tabLst>
                <a:tab pos="195580" algn="l"/>
              </a:tabLst>
            </a:pP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power factor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is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low </a:t>
            </a: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because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high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inductance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field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armature</a:t>
            </a:r>
            <a:r>
              <a:rPr sz="1000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circuits.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20670" y="1031143"/>
            <a:ext cx="6077302" cy="1564227"/>
          </a:xfrm>
          <a:custGeom>
            <a:avLst/>
            <a:gdLst/>
            <a:ahLst/>
            <a:cxnLst/>
            <a:rect l="l" t="t" r="r" b="b"/>
            <a:pathLst>
              <a:path w="5022215" h="2439035">
                <a:moveTo>
                  <a:pt x="0" y="0"/>
                </a:moveTo>
                <a:lnTo>
                  <a:pt x="5022215" y="0"/>
                </a:lnTo>
                <a:lnTo>
                  <a:pt x="5022215" y="2439035"/>
                </a:lnTo>
                <a:lnTo>
                  <a:pt x="0" y="2439035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063341" y="1105329"/>
          <a:ext cx="2468126" cy="1306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6474"/>
                <a:gridCol w="595743"/>
                <a:gridCol w="643461"/>
                <a:gridCol w="612448"/>
              </a:tblGrid>
              <a:tr h="320121"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27">
                      <a:solidFill>
                        <a:srgbClr val="00AEEF"/>
                      </a:solidFill>
                      <a:prstDash val="solid"/>
                    </a:lnL>
                    <a:lnR w="7607">
                      <a:solidFill>
                        <a:srgbClr val="00AEEF"/>
                      </a:solidFill>
                      <a:prstDash val="solid"/>
                    </a:lnR>
                    <a:lnT w="7327">
                      <a:solidFill>
                        <a:srgbClr val="00AEEF"/>
                      </a:solidFill>
                      <a:prstDash val="solid"/>
                    </a:lnT>
                    <a:lnB w="760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07">
                      <a:solidFill>
                        <a:srgbClr val="00AEEF"/>
                      </a:solidFill>
                      <a:prstDash val="solid"/>
                    </a:lnL>
                    <a:lnR w="7607">
                      <a:solidFill>
                        <a:srgbClr val="00AEEF"/>
                      </a:solidFill>
                      <a:prstDash val="solid"/>
                    </a:lnR>
                    <a:lnT w="7327">
                      <a:solidFill>
                        <a:srgbClr val="00AEEF"/>
                      </a:solidFill>
                      <a:prstDash val="solid"/>
                    </a:lnT>
                    <a:lnB w="760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07">
                      <a:solidFill>
                        <a:srgbClr val="00AEEF"/>
                      </a:solidFill>
                      <a:prstDash val="solid"/>
                    </a:lnL>
                    <a:lnR w="7607">
                      <a:solidFill>
                        <a:srgbClr val="00AEEF"/>
                      </a:solidFill>
                      <a:prstDash val="solid"/>
                    </a:lnR>
                    <a:lnT w="7327">
                      <a:solidFill>
                        <a:srgbClr val="00AEEF"/>
                      </a:solidFill>
                      <a:prstDash val="solid"/>
                    </a:lnT>
                    <a:lnB w="760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07">
                      <a:solidFill>
                        <a:srgbClr val="00AEEF"/>
                      </a:solidFill>
                      <a:prstDash val="solid"/>
                    </a:lnL>
                    <a:lnR w="7327">
                      <a:solidFill>
                        <a:srgbClr val="00AEEF"/>
                      </a:solidFill>
                      <a:prstDash val="solid"/>
                    </a:lnR>
                    <a:lnT w="7327">
                      <a:solidFill>
                        <a:srgbClr val="00AEEF"/>
                      </a:solidFill>
                      <a:prstDash val="solid"/>
                    </a:lnT>
                    <a:lnB w="760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</a:tr>
              <a:tr h="344830"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27">
                      <a:solidFill>
                        <a:srgbClr val="00AEEF"/>
                      </a:solidFill>
                      <a:prstDash val="solid"/>
                    </a:lnL>
                    <a:lnR w="7607">
                      <a:solidFill>
                        <a:srgbClr val="00AEEF"/>
                      </a:solidFill>
                      <a:prstDash val="solid"/>
                    </a:lnR>
                    <a:lnT w="7607">
                      <a:solidFill>
                        <a:srgbClr val="00AEEF"/>
                      </a:solidFill>
                      <a:prstDash val="solid"/>
                    </a:lnT>
                    <a:lnB w="760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07">
                      <a:solidFill>
                        <a:srgbClr val="00AEEF"/>
                      </a:solidFill>
                      <a:prstDash val="solid"/>
                    </a:lnL>
                    <a:lnR w="7607">
                      <a:solidFill>
                        <a:srgbClr val="00AEEF"/>
                      </a:solidFill>
                      <a:prstDash val="solid"/>
                    </a:lnR>
                    <a:lnT w="7607">
                      <a:solidFill>
                        <a:srgbClr val="00AEEF"/>
                      </a:solidFill>
                      <a:prstDash val="solid"/>
                    </a:lnT>
                    <a:lnB w="760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07">
                      <a:solidFill>
                        <a:srgbClr val="00AEEF"/>
                      </a:solidFill>
                      <a:prstDash val="solid"/>
                    </a:lnL>
                    <a:lnR w="7607">
                      <a:solidFill>
                        <a:srgbClr val="00AEEF"/>
                      </a:solidFill>
                      <a:prstDash val="solid"/>
                    </a:lnR>
                    <a:lnT w="7607">
                      <a:solidFill>
                        <a:srgbClr val="00AEEF"/>
                      </a:solidFill>
                      <a:prstDash val="solid"/>
                    </a:lnT>
                    <a:lnB w="760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07">
                      <a:solidFill>
                        <a:srgbClr val="00AEEF"/>
                      </a:solidFill>
                      <a:prstDash val="solid"/>
                    </a:lnL>
                    <a:lnR w="7327">
                      <a:solidFill>
                        <a:srgbClr val="00AEEF"/>
                      </a:solidFill>
                      <a:prstDash val="solid"/>
                    </a:lnR>
                    <a:lnT w="7607">
                      <a:solidFill>
                        <a:srgbClr val="00AEEF"/>
                      </a:solidFill>
                      <a:prstDash val="solid"/>
                    </a:lnT>
                    <a:lnB w="760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</a:tr>
              <a:tr h="320738"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27">
                      <a:solidFill>
                        <a:srgbClr val="00AEEF"/>
                      </a:solidFill>
                      <a:prstDash val="solid"/>
                    </a:lnL>
                    <a:lnR w="7607">
                      <a:solidFill>
                        <a:srgbClr val="00AEEF"/>
                      </a:solidFill>
                      <a:prstDash val="solid"/>
                    </a:lnR>
                    <a:lnT w="7607">
                      <a:solidFill>
                        <a:srgbClr val="00AEEF"/>
                      </a:solidFill>
                      <a:prstDash val="solid"/>
                    </a:lnT>
                    <a:lnB w="760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07">
                      <a:solidFill>
                        <a:srgbClr val="00AEEF"/>
                      </a:solidFill>
                      <a:prstDash val="solid"/>
                    </a:lnL>
                    <a:lnR w="7607">
                      <a:solidFill>
                        <a:srgbClr val="00AEEF"/>
                      </a:solidFill>
                      <a:prstDash val="solid"/>
                    </a:lnR>
                    <a:lnT w="7607">
                      <a:solidFill>
                        <a:srgbClr val="00AEEF"/>
                      </a:solidFill>
                      <a:prstDash val="solid"/>
                    </a:lnT>
                    <a:lnB w="760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07">
                      <a:solidFill>
                        <a:srgbClr val="00AEEF"/>
                      </a:solidFill>
                      <a:prstDash val="solid"/>
                    </a:lnL>
                    <a:lnR w="7607">
                      <a:solidFill>
                        <a:srgbClr val="00AEEF"/>
                      </a:solidFill>
                      <a:prstDash val="solid"/>
                    </a:lnR>
                    <a:lnT w="7607">
                      <a:solidFill>
                        <a:srgbClr val="00AEEF"/>
                      </a:solidFill>
                      <a:prstDash val="solid"/>
                    </a:lnT>
                    <a:lnB w="760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07">
                      <a:solidFill>
                        <a:srgbClr val="00AEEF"/>
                      </a:solidFill>
                      <a:prstDash val="solid"/>
                    </a:lnL>
                    <a:lnR w="7327">
                      <a:solidFill>
                        <a:srgbClr val="00AEEF"/>
                      </a:solidFill>
                      <a:prstDash val="solid"/>
                    </a:lnR>
                    <a:lnT w="7607">
                      <a:solidFill>
                        <a:srgbClr val="00AEEF"/>
                      </a:solidFill>
                      <a:prstDash val="solid"/>
                    </a:lnT>
                    <a:lnB w="760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</a:tr>
              <a:tr h="320591"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27">
                      <a:solidFill>
                        <a:srgbClr val="00AEEF"/>
                      </a:solidFill>
                      <a:prstDash val="solid"/>
                    </a:lnL>
                    <a:lnR w="7607">
                      <a:solidFill>
                        <a:srgbClr val="00AEEF"/>
                      </a:solidFill>
                      <a:prstDash val="solid"/>
                    </a:lnR>
                    <a:lnT w="7607">
                      <a:solidFill>
                        <a:srgbClr val="00AEEF"/>
                      </a:solidFill>
                      <a:prstDash val="solid"/>
                    </a:lnT>
                    <a:lnB w="732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07">
                      <a:solidFill>
                        <a:srgbClr val="00AEEF"/>
                      </a:solidFill>
                      <a:prstDash val="solid"/>
                    </a:lnL>
                    <a:lnR w="7607">
                      <a:solidFill>
                        <a:srgbClr val="00AEEF"/>
                      </a:solidFill>
                      <a:prstDash val="solid"/>
                    </a:lnR>
                    <a:lnT w="7607">
                      <a:solidFill>
                        <a:srgbClr val="00AEEF"/>
                      </a:solidFill>
                      <a:prstDash val="solid"/>
                    </a:lnT>
                    <a:lnB w="732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07">
                      <a:solidFill>
                        <a:srgbClr val="00AEEF"/>
                      </a:solidFill>
                      <a:prstDash val="solid"/>
                    </a:lnL>
                    <a:lnR w="7607">
                      <a:solidFill>
                        <a:srgbClr val="00AEEF"/>
                      </a:solidFill>
                      <a:prstDash val="solid"/>
                    </a:lnR>
                    <a:lnT w="7607">
                      <a:solidFill>
                        <a:srgbClr val="00AEEF"/>
                      </a:solidFill>
                      <a:prstDash val="solid"/>
                    </a:lnT>
                    <a:lnB w="732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  <a:tc>
                  <a:txBody>
                    <a:bodyPr/>
                    <a:lstStyle/>
                    <a:p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07">
                      <a:solidFill>
                        <a:srgbClr val="00AEEF"/>
                      </a:solidFill>
                      <a:prstDash val="solid"/>
                    </a:lnL>
                    <a:lnR w="7327">
                      <a:solidFill>
                        <a:srgbClr val="00AEEF"/>
                      </a:solidFill>
                      <a:prstDash val="solid"/>
                    </a:lnR>
                    <a:lnT w="7607">
                      <a:solidFill>
                        <a:srgbClr val="00AEEF"/>
                      </a:solidFill>
                      <a:prstDash val="solid"/>
                    </a:lnT>
                    <a:lnB w="7327">
                      <a:solidFill>
                        <a:srgbClr val="00AEEF"/>
                      </a:solidFill>
                      <a:prstDash val="solid"/>
                    </a:lnB>
                    <a:solidFill>
                      <a:srgbClr val="FEE7DC"/>
                    </a:solidFill>
                  </a:tcPr>
                </a:tc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1544423" y="1356446"/>
            <a:ext cx="2799514" cy="881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97327" y="1080998"/>
            <a:ext cx="54557" cy="50906"/>
          </a:xfrm>
          <a:custGeom>
            <a:avLst/>
            <a:gdLst/>
            <a:ahLst/>
            <a:cxnLst/>
            <a:rect l="l" t="t" r="r" b="b"/>
            <a:pathLst>
              <a:path w="45085" h="79375">
                <a:moveTo>
                  <a:pt x="22097" y="0"/>
                </a:moveTo>
                <a:lnTo>
                  <a:pt x="14592" y="1152"/>
                </a:lnTo>
                <a:lnTo>
                  <a:pt x="7689" y="4543"/>
                </a:lnTo>
                <a:lnTo>
                  <a:pt x="2634" y="10101"/>
                </a:lnTo>
                <a:lnTo>
                  <a:pt x="673" y="17754"/>
                </a:lnTo>
                <a:lnTo>
                  <a:pt x="1539" y="23855"/>
                </a:lnTo>
                <a:lnTo>
                  <a:pt x="4168" y="28875"/>
                </a:lnTo>
                <a:lnTo>
                  <a:pt x="8602" y="33744"/>
                </a:lnTo>
                <a:lnTo>
                  <a:pt x="14884" y="39395"/>
                </a:lnTo>
                <a:lnTo>
                  <a:pt x="8254" y="44605"/>
                </a:lnTo>
                <a:lnTo>
                  <a:pt x="3613" y="49225"/>
                </a:lnTo>
                <a:lnTo>
                  <a:pt x="886" y="54254"/>
                </a:lnTo>
                <a:lnTo>
                  <a:pt x="0" y="60693"/>
                </a:lnTo>
                <a:lnTo>
                  <a:pt x="1402" y="67325"/>
                </a:lnTo>
                <a:lnTo>
                  <a:pt x="5554" y="73210"/>
                </a:lnTo>
                <a:lnTo>
                  <a:pt x="12371" y="77422"/>
                </a:lnTo>
                <a:lnTo>
                  <a:pt x="21767" y="79032"/>
                </a:lnTo>
                <a:lnTo>
                  <a:pt x="33357" y="76925"/>
                </a:lnTo>
                <a:lnTo>
                  <a:pt x="34892" y="75806"/>
                </a:lnTo>
                <a:lnTo>
                  <a:pt x="13973" y="75793"/>
                </a:lnTo>
                <a:lnTo>
                  <a:pt x="8699" y="68364"/>
                </a:lnTo>
                <a:lnTo>
                  <a:pt x="8699" y="49123"/>
                </a:lnTo>
                <a:lnTo>
                  <a:pt x="17868" y="41681"/>
                </a:lnTo>
                <a:lnTo>
                  <a:pt x="35136" y="41681"/>
                </a:lnTo>
                <a:lnTo>
                  <a:pt x="26809" y="34925"/>
                </a:lnTo>
                <a:lnTo>
                  <a:pt x="30648" y="32867"/>
                </a:lnTo>
                <a:lnTo>
                  <a:pt x="23482" y="32867"/>
                </a:lnTo>
                <a:lnTo>
                  <a:pt x="9156" y="23710"/>
                </a:lnTo>
                <a:lnTo>
                  <a:pt x="9156" y="9283"/>
                </a:lnTo>
                <a:lnTo>
                  <a:pt x="12826" y="3213"/>
                </a:lnTo>
                <a:lnTo>
                  <a:pt x="34059" y="3213"/>
                </a:lnTo>
                <a:lnTo>
                  <a:pt x="30698" y="1316"/>
                </a:lnTo>
                <a:lnTo>
                  <a:pt x="22097" y="0"/>
                </a:lnTo>
                <a:close/>
              </a:path>
              <a:path w="45085" h="79375">
                <a:moveTo>
                  <a:pt x="35136" y="41681"/>
                </a:moveTo>
                <a:lnTo>
                  <a:pt x="17868" y="41681"/>
                </a:lnTo>
                <a:lnTo>
                  <a:pt x="26242" y="47777"/>
                </a:lnTo>
                <a:lnTo>
                  <a:pt x="31810" y="52673"/>
                </a:lnTo>
                <a:lnTo>
                  <a:pt x="34906" y="57397"/>
                </a:lnTo>
                <a:lnTo>
                  <a:pt x="35864" y="62979"/>
                </a:lnTo>
                <a:lnTo>
                  <a:pt x="35864" y="70993"/>
                </a:lnTo>
                <a:lnTo>
                  <a:pt x="30479" y="75793"/>
                </a:lnTo>
                <a:lnTo>
                  <a:pt x="13982" y="75806"/>
                </a:lnTo>
                <a:lnTo>
                  <a:pt x="34909" y="75793"/>
                </a:lnTo>
                <a:lnTo>
                  <a:pt x="40306" y="71856"/>
                </a:lnTo>
                <a:lnTo>
                  <a:pt x="43688" y="65673"/>
                </a:lnTo>
                <a:lnTo>
                  <a:pt x="44576" y="60223"/>
                </a:lnTo>
                <a:lnTo>
                  <a:pt x="43960" y="54579"/>
                </a:lnTo>
                <a:lnTo>
                  <a:pt x="41451" y="48817"/>
                </a:lnTo>
                <a:lnTo>
                  <a:pt x="36063" y="42433"/>
                </a:lnTo>
                <a:lnTo>
                  <a:pt x="35136" y="41681"/>
                </a:lnTo>
                <a:close/>
              </a:path>
              <a:path w="45085" h="79375">
                <a:moveTo>
                  <a:pt x="34059" y="3213"/>
                </a:moveTo>
                <a:lnTo>
                  <a:pt x="30238" y="3213"/>
                </a:lnTo>
                <a:lnTo>
                  <a:pt x="34185" y="9283"/>
                </a:lnTo>
                <a:lnTo>
                  <a:pt x="34251" y="25768"/>
                </a:lnTo>
                <a:lnTo>
                  <a:pt x="23482" y="32867"/>
                </a:lnTo>
                <a:lnTo>
                  <a:pt x="30648" y="32867"/>
                </a:lnTo>
                <a:lnTo>
                  <a:pt x="32994" y="31610"/>
                </a:lnTo>
                <a:lnTo>
                  <a:pt x="42163" y="26797"/>
                </a:lnTo>
                <a:lnTo>
                  <a:pt x="42163" y="16256"/>
                </a:lnTo>
                <a:lnTo>
                  <a:pt x="40850" y="10045"/>
                </a:lnTo>
                <a:lnTo>
                  <a:pt x="36988" y="4865"/>
                </a:lnTo>
                <a:lnTo>
                  <a:pt x="34059" y="321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962210" y="1080998"/>
            <a:ext cx="63008" cy="50906"/>
          </a:xfrm>
          <a:custGeom>
            <a:avLst/>
            <a:gdLst/>
            <a:ahLst/>
            <a:cxnLst/>
            <a:rect l="l" t="t" r="r" b="b"/>
            <a:pathLst>
              <a:path w="52070" h="79375">
                <a:moveTo>
                  <a:pt x="25895" y="0"/>
                </a:moveTo>
                <a:lnTo>
                  <a:pt x="12955" y="4272"/>
                </a:lnTo>
                <a:lnTo>
                  <a:pt x="5041" y="14685"/>
                </a:lnTo>
                <a:lnTo>
                  <a:pt x="1081" y="27630"/>
                </a:lnTo>
                <a:lnTo>
                  <a:pt x="0" y="39497"/>
                </a:lnTo>
                <a:lnTo>
                  <a:pt x="1083" y="51517"/>
                </a:lnTo>
                <a:lnTo>
                  <a:pt x="5048" y="64454"/>
                </a:lnTo>
                <a:lnTo>
                  <a:pt x="12965" y="74792"/>
                </a:lnTo>
                <a:lnTo>
                  <a:pt x="25907" y="79019"/>
                </a:lnTo>
                <a:lnTo>
                  <a:pt x="35083" y="76022"/>
                </a:lnTo>
                <a:lnTo>
                  <a:pt x="25907" y="76022"/>
                </a:lnTo>
                <a:lnTo>
                  <a:pt x="17392" y="71618"/>
                </a:lnTo>
                <a:lnTo>
                  <a:pt x="12958" y="61236"/>
                </a:lnTo>
                <a:lnTo>
                  <a:pt x="11273" y="49018"/>
                </a:lnTo>
                <a:lnTo>
                  <a:pt x="11010" y="39497"/>
                </a:lnTo>
                <a:lnTo>
                  <a:pt x="11268" y="30505"/>
                </a:lnTo>
                <a:lnTo>
                  <a:pt x="12947" y="18314"/>
                </a:lnTo>
                <a:lnTo>
                  <a:pt x="17379" y="7584"/>
                </a:lnTo>
                <a:lnTo>
                  <a:pt x="25895" y="2971"/>
                </a:lnTo>
                <a:lnTo>
                  <a:pt x="34903" y="2971"/>
                </a:lnTo>
                <a:lnTo>
                  <a:pt x="25895" y="0"/>
                </a:lnTo>
                <a:close/>
              </a:path>
              <a:path w="52070" h="79375">
                <a:moveTo>
                  <a:pt x="34903" y="2971"/>
                </a:moveTo>
                <a:lnTo>
                  <a:pt x="25895" y="2971"/>
                </a:lnTo>
                <a:lnTo>
                  <a:pt x="34413" y="7584"/>
                </a:lnTo>
                <a:lnTo>
                  <a:pt x="38850" y="18314"/>
                </a:lnTo>
                <a:lnTo>
                  <a:pt x="40538" y="30505"/>
                </a:lnTo>
                <a:lnTo>
                  <a:pt x="40805" y="39497"/>
                </a:lnTo>
                <a:lnTo>
                  <a:pt x="40526" y="49115"/>
                </a:lnTo>
                <a:lnTo>
                  <a:pt x="38857" y="61150"/>
                </a:lnTo>
                <a:lnTo>
                  <a:pt x="34423" y="71586"/>
                </a:lnTo>
                <a:lnTo>
                  <a:pt x="25907" y="76022"/>
                </a:lnTo>
                <a:lnTo>
                  <a:pt x="35083" y="76022"/>
                </a:lnTo>
                <a:lnTo>
                  <a:pt x="38848" y="74792"/>
                </a:lnTo>
                <a:lnTo>
                  <a:pt x="46761" y="64454"/>
                </a:lnTo>
                <a:lnTo>
                  <a:pt x="50721" y="51517"/>
                </a:lnTo>
                <a:lnTo>
                  <a:pt x="51803" y="39497"/>
                </a:lnTo>
                <a:lnTo>
                  <a:pt x="50721" y="27624"/>
                </a:lnTo>
                <a:lnTo>
                  <a:pt x="46759" y="14681"/>
                </a:lnTo>
                <a:lnTo>
                  <a:pt x="38842" y="4271"/>
                </a:lnTo>
                <a:lnTo>
                  <a:pt x="34903" y="297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94361" y="1457911"/>
            <a:ext cx="60704" cy="51313"/>
          </a:xfrm>
          <a:custGeom>
            <a:avLst/>
            <a:gdLst/>
            <a:ahLst/>
            <a:cxnLst/>
            <a:rect l="l" t="t" r="r" b="b"/>
            <a:pathLst>
              <a:path w="50164" h="80010">
                <a:moveTo>
                  <a:pt x="47205" y="0"/>
                </a:moveTo>
                <a:lnTo>
                  <a:pt x="28133" y="4135"/>
                </a:lnTo>
                <a:lnTo>
                  <a:pt x="13206" y="14082"/>
                </a:lnTo>
                <a:lnTo>
                  <a:pt x="3477" y="28208"/>
                </a:lnTo>
                <a:lnTo>
                  <a:pt x="0" y="44881"/>
                </a:lnTo>
                <a:lnTo>
                  <a:pt x="2044" y="60490"/>
                </a:lnTo>
                <a:lnTo>
                  <a:pt x="7543" y="71377"/>
                </a:lnTo>
                <a:lnTo>
                  <a:pt x="15576" y="77753"/>
                </a:lnTo>
                <a:lnTo>
                  <a:pt x="25222" y="79832"/>
                </a:lnTo>
                <a:lnTo>
                  <a:pt x="37658" y="76846"/>
                </a:lnTo>
                <a:lnTo>
                  <a:pt x="37921" y="76593"/>
                </a:lnTo>
                <a:lnTo>
                  <a:pt x="26936" y="76593"/>
                </a:lnTo>
                <a:lnTo>
                  <a:pt x="20767" y="74976"/>
                </a:lnTo>
                <a:lnTo>
                  <a:pt x="15576" y="69964"/>
                </a:lnTo>
                <a:lnTo>
                  <a:pt x="11995" y="61341"/>
                </a:lnTo>
                <a:lnTo>
                  <a:pt x="10677" y="49099"/>
                </a:lnTo>
                <a:lnTo>
                  <a:pt x="10655" y="42024"/>
                </a:lnTo>
                <a:lnTo>
                  <a:pt x="11810" y="39281"/>
                </a:lnTo>
                <a:lnTo>
                  <a:pt x="12953" y="38125"/>
                </a:lnTo>
                <a:lnTo>
                  <a:pt x="15811" y="35382"/>
                </a:lnTo>
                <a:lnTo>
                  <a:pt x="19938" y="34467"/>
                </a:lnTo>
                <a:lnTo>
                  <a:pt x="42319" y="34467"/>
                </a:lnTo>
                <a:lnTo>
                  <a:pt x="42155" y="34353"/>
                </a:lnTo>
                <a:lnTo>
                  <a:pt x="13525" y="34353"/>
                </a:lnTo>
                <a:lnTo>
                  <a:pt x="16871" y="23842"/>
                </a:lnTo>
                <a:lnTo>
                  <a:pt x="23645" y="14062"/>
                </a:lnTo>
                <a:lnTo>
                  <a:pt x="33836" y="6296"/>
                </a:lnTo>
                <a:lnTo>
                  <a:pt x="47434" y="1828"/>
                </a:lnTo>
                <a:lnTo>
                  <a:pt x="47205" y="0"/>
                </a:lnTo>
                <a:close/>
              </a:path>
              <a:path w="50164" h="80010">
                <a:moveTo>
                  <a:pt x="42319" y="34467"/>
                </a:moveTo>
                <a:lnTo>
                  <a:pt x="23837" y="34467"/>
                </a:lnTo>
                <a:lnTo>
                  <a:pt x="31394" y="36440"/>
                </a:lnTo>
                <a:lnTo>
                  <a:pt x="36183" y="41663"/>
                </a:lnTo>
                <a:lnTo>
                  <a:pt x="38698" y="49099"/>
                </a:lnTo>
                <a:lnTo>
                  <a:pt x="39433" y="57708"/>
                </a:lnTo>
                <a:lnTo>
                  <a:pt x="39433" y="70650"/>
                </a:lnTo>
                <a:lnTo>
                  <a:pt x="34150" y="76593"/>
                </a:lnTo>
                <a:lnTo>
                  <a:pt x="37921" y="76593"/>
                </a:lnTo>
                <a:lnTo>
                  <a:pt x="45131" y="69664"/>
                </a:lnTo>
                <a:lnTo>
                  <a:pt x="48776" y="60917"/>
                </a:lnTo>
                <a:lnTo>
                  <a:pt x="49733" y="53238"/>
                </a:lnTo>
                <a:lnTo>
                  <a:pt x="48146" y="43009"/>
                </a:lnTo>
                <a:lnTo>
                  <a:pt x="43745" y="35464"/>
                </a:lnTo>
                <a:lnTo>
                  <a:pt x="42319" y="34467"/>
                </a:lnTo>
                <a:close/>
              </a:path>
              <a:path w="50164" h="80010">
                <a:moveTo>
                  <a:pt x="28651" y="29197"/>
                </a:moveTo>
                <a:lnTo>
                  <a:pt x="22237" y="29197"/>
                </a:lnTo>
                <a:lnTo>
                  <a:pt x="19824" y="30568"/>
                </a:lnTo>
                <a:lnTo>
                  <a:pt x="13525" y="34353"/>
                </a:lnTo>
                <a:lnTo>
                  <a:pt x="42155" y="34353"/>
                </a:lnTo>
                <a:lnTo>
                  <a:pt x="37067" y="30796"/>
                </a:lnTo>
                <a:lnTo>
                  <a:pt x="28651" y="2919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62318" y="1458424"/>
            <a:ext cx="63008" cy="50906"/>
          </a:xfrm>
          <a:custGeom>
            <a:avLst/>
            <a:gdLst/>
            <a:ahLst/>
            <a:cxnLst/>
            <a:rect l="l" t="t" r="r" b="b"/>
            <a:pathLst>
              <a:path w="52070" h="79375">
                <a:moveTo>
                  <a:pt x="25895" y="0"/>
                </a:moveTo>
                <a:lnTo>
                  <a:pt x="12948" y="4272"/>
                </a:lnTo>
                <a:lnTo>
                  <a:pt x="5032" y="14685"/>
                </a:lnTo>
                <a:lnTo>
                  <a:pt x="1074" y="27630"/>
                </a:lnTo>
                <a:lnTo>
                  <a:pt x="0" y="39497"/>
                </a:lnTo>
                <a:lnTo>
                  <a:pt x="1081" y="51517"/>
                </a:lnTo>
                <a:lnTo>
                  <a:pt x="5043" y="64454"/>
                </a:lnTo>
                <a:lnTo>
                  <a:pt x="12960" y="74792"/>
                </a:lnTo>
                <a:lnTo>
                  <a:pt x="25907" y="79019"/>
                </a:lnTo>
                <a:lnTo>
                  <a:pt x="35082" y="76022"/>
                </a:lnTo>
                <a:lnTo>
                  <a:pt x="25895" y="76022"/>
                </a:lnTo>
                <a:lnTo>
                  <a:pt x="17379" y="71618"/>
                </a:lnTo>
                <a:lnTo>
                  <a:pt x="12946" y="61236"/>
                </a:lnTo>
                <a:lnTo>
                  <a:pt x="11260" y="49018"/>
                </a:lnTo>
                <a:lnTo>
                  <a:pt x="10998" y="39497"/>
                </a:lnTo>
                <a:lnTo>
                  <a:pt x="11263" y="30505"/>
                </a:lnTo>
                <a:lnTo>
                  <a:pt x="12946" y="18314"/>
                </a:lnTo>
                <a:lnTo>
                  <a:pt x="17379" y="7584"/>
                </a:lnTo>
                <a:lnTo>
                  <a:pt x="25895" y="2971"/>
                </a:lnTo>
                <a:lnTo>
                  <a:pt x="34898" y="2971"/>
                </a:lnTo>
                <a:lnTo>
                  <a:pt x="25895" y="0"/>
                </a:lnTo>
                <a:close/>
              </a:path>
              <a:path w="52070" h="79375">
                <a:moveTo>
                  <a:pt x="34898" y="2971"/>
                </a:moveTo>
                <a:lnTo>
                  <a:pt x="25895" y="2971"/>
                </a:lnTo>
                <a:lnTo>
                  <a:pt x="34411" y="7584"/>
                </a:lnTo>
                <a:lnTo>
                  <a:pt x="38844" y="18314"/>
                </a:lnTo>
                <a:lnTo>
                  <a:pt x="40527" y="30505"/>
                </a:lnTo>
                <a:lnTo>
                  <a:pt x="40792" y="39497"/>
                </a:lnTo>
                <a:lnTo>
                  <a:pt x="40514" y="49115"/>
                </a:lnTo>
                <a:lnTo>
                  <a:pt x="38844" y="61150"/>
                </a:lnTo>
                <a:lnTo>
                  <a:pt x="34411" y="71586"/>
                </a:lnTo>
                <a:lnTo>
                  <a:pt x="25895" y="76022"/>
                </a:lnTo>
                <a:lnTo>
                  <a:pt x="35082" y="76022"/>
                </a:lnTo>
                <a:lnTo>
                  <a:pt x="38846" y="74792"/>
                </a:lnTo>
                <a:lnTo>
                  <a:pt x="46755" y="64454"/>
                </a:lnTo>
                <a:lnTo>
                  <a:pt x="50711" y="51517"/>
                </a:lnTo>
                <a:lnTo>
                  <a:pt x="51790" y="39497"/>
                </a:lnTo>
                <a:lnTo>
                  <a:pt x="50709" y="27624"/>
                </a:lnTo>
                <a:lnTo>
                  <a:pt x="46748" y="14681"/>
                </a:lnTo>
                <a:lnTo>
                  <a:pt x="38835" y="4271"/>
                </a:lnTo>
                <a:lnTo>
                  <a:pt x="34898" y="297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891409" y="1835850"/>
            <a:ext cx="64546" cy="49684"/>
          </a:xfrm>
          <a:custGeom>
            <a:avLst/>
            <a:gdLst/>
            <a:ahLst/>
            <a:cxnLst/>
            <a:rect l="l" t="t" r="r" b="b"/>
            <a:pathLst>
              <a:path w="53339" h="77469">
                <a:moveTo>
                  <a:pt x="41033" y="58280"/>
                </a:moveTo>
                <a:lnTo>
                  <a:pt x="32207" y="58280"/>
                </a:lnTo>
                <a:lnTo>
                  <a:pt x="32207" y="77406"/>
                </a:lnTo>
                <a:lnTo>
                  <a:pt x="41033" y="77406"/>
                </a:lnTo>
                <a:lnTo>
                  <a:pt x="41033" y="58280"/>
                </a:lnTo>
                <a:close/>
              </a:path>
              <a:path w="53339" h="77469">
                <a:moveTo>
                  <a:pt x="41021" y="0"/>
                </a:moveTo>
                <a:lnTo>
                  <a:pt x="35979" y="0"/>
                </a:lnTo>
                <a:lnTo>
                  <a:pt x="0" y="50952"/>
                </a:lnTo>
                <a:lnTo>
                  <a:pt x="0" y="58280"/>
                </a:lnTo>
                <a:lnTo>
                  <a:pt x="52717" y="58280"/>
                </a:lnTo>
                <a:lnTo>
                  <a:pt x="52717" y="50952"/>
                </a:lnTo>
                <a:lnTo>
                  <a:pt x="4584" y="50952"/>
                </a:lnTo>
                <a:lnTo>
                  <a:pt x="31851" y="12026"/>
                </a:lnTo>
                <a:lnTo>
                  <a:pt x="41023" y="12026"/>
                </a:lnTo>
                <a:lnTo>
                  <a:pt x="41021" y="0"/>
                </a:lnTo>
                <a:close/>
              </a:path>
              <a:path w="53339" h="77469">
                <a:moveTo>
                  <a:pt x="41023" y="12026"/>
                </a:moveTo>
                <a:lnTo>
                  <a:pt x="32080" y="12026"/>
                </a:lnTo>
                <a:lnTo>
                  <a:pt x="32092" y="50952"/>
                </a:lnTo>
                <a:lnTo>
                  <a:pt x="41033" y="50952"/>
                </a:lnTo>
                <a:lnTo>
                  <a:pt x="41023" y="1202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62410" y="1835851"/>
            <a:ext cx="63008" cy="50906"/>
          </a:xfrm>
          <a:custGeom>
            <a:avLst/>
            <a:gdLst/>
            <a:ahLst/>
            <a:cxnLst/>
            <a:rect l="l" t="t" r="r" b="b"/>
            <a:pathLst>
              <a:path w="52070" h="79375">
                <a:moveTo>
                  <a:pt x="25895" y="0"/>
                </a:moveTo>
                <a:lnTo>
                  <a:pt x="12955" y="4272"/>
                </a:lnTo>
                <a:lnTo>
                  <a:pt x="5041" y="14685"/>
                </a:lnTo>
                <a:lnTo>
                  <a:pt x="1081" y="27630"/>
                </a:lnTo>
                <a:lnTo>
                  <a:pt x="0" y="39497"/>
                </a:lnTo>
                <a:lnTo>
                  <a:pt x="1083" y="51517"/>
                </a:lnTo>
                <a:lnTo>
                  <a:pt x="5048" y="64454"/>
                </a:lnTo>
                <a:lnTo>
                  <a:pt x="12965" y="74792"/>
                </a:lnTo>
                <a:lnTo>
                  <a:pt x="25907" y="79019"/>
                </a:lnTo>
                <a:lnTo>
                  <a:pt x="35083" y="76022"/>
                </a:lnTo>
                <a:lnTo>
                  <a:pt x="25907" y="76022"/>
                </a:lnTo>
                <a:lnTo>
                  <a:pt x="17390" y="71618"/>
                </a:lnTo>
                <a:lnTo>
                  <a:pt x="12952" y="61236"/>
                </a:lnTo>
                <a:lnTo>
                  <a:pt x="11262" y="49018"/>
                </a:lnTo>
                <a:lnTo>
                  <a:pt x="10998" y="39497"/>
                </a:lnTo>
                <a:lnTo>
                  <a:pt x="11263" y="30505"/>
                </a:lnTo>
                <a:lnTo>
                  <a:pt x="12946" y="18314"/>
                </a:lnTo>
                <a:lnTo>
                  <a:pt x="17379" y="7584"/>
                </a:lnTo>
                <a:lnTo>
                  <a:pt x="25895" y="2971"/>
                </a:lnTo>
                <a:lnTo>
                  <a:pt x="34898" y="2971"/>
                </a:lnTo>
                <a:lnTo>
                  <a:pt x="25895" y="0"/>
                </a:lnTo>
                <a:close/>
              </a:path>
              <a:path w="52070" h="79375">
                <a:moveTo>
                  <a:pt x="34898" y="2971"/>
                </a:moveTo>
                <a:lnTo>
                  <a:pt x="25895" y="2971"/>
                </a:lnTo>
                <a:lnTo>
                  <a:pt x="34411" y="7584"/>
                </a:lnTo>
                <a:lnTo>
                  <a:pt x="38844" y="18314"/>
                </a:lnTo>
                <a:lnTo>
                  <a:pt x="40527" y="30505"/>
                </a:lnTo>
                <a:lnTo>
                  <a:pt x="40792" y="39497"/>
                </a:lnTo>
                <a:lnTo>
                  <a:pt x="40516" y="49115"/>
                </a:lnTo>
                <a:lnTo>
                  <a:pt x="38850" y="61150"/>
                </a:lnTo>
                <a:lnTo>
                  <a:pt x="34421" y="71586"/>
                </a:lnTo>
                <a:lnTo>
                  <a:pt x="25907" y="76022"/>
                </a:lnTo>
                <a:lnTo>
                  <a:pt x="35083" y="76022"/>
                </a:lnTo>
                <a:lnTo>
                  <a:pt x="38848" y="74792"/>
                </a:lnTo>
                <a:lnTo>
                  <a:pt x="46761" y="64454"/>
                </a:lnTo>
                <a:lnTo>
                  <a:pt x="50721" y="51517"/>
                </a:lnTo>
                <a:lnTo>
                  <a:pt x="51803" y="39497"/>
                </a:lnTo>
                <a:lnTo>
                  <a:pt x="50714" y="27624"/>
                </a:lnTo>
                <a:lnTo>
                  <a:pt x="46750" y="14681"/>
                </a:lnTo>
                <a:lnTo>
                  <a:pt x="38835" y="4271"/>
                </a:lnTo>
                <a:lnTo>
                  <a:pt x="34898" y="297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894007" y="2213277"/>
            <a:ext cx="62241" cy="49684"/>
          </a:xfrm>
          <a:custGeom>
            <a:avLst/>
            <a:gdLst/>
            <a:ahLst/>
            <a:cxnLst/>
            <a:rect l="l" t="t" r="r" b="b"/>
            <a:pathLst>
              <a:path w="51435" h="77470">
                <a:moveTo>
                  <a:pt x="40837" y="8470"/>
                </a:moveTo>
                <a:lnTo>
                  <a:pt x="32423" y="8470"/>
                </a:lnTo>
                <a:lnTo>
                  <a:pt x="35293" y="19011"/>
                </a:lnTo>
                <a:lnTo>
                  <a:pt x="35293" y="24841"/>
                </a:lnTo>
                <a:lnTo>
                  <a:pt x="0" y="76034"/>
                </a:lnTo>
                <a:lnTo>
                  <a:pt x="0" y="77406"/>
                </a:lnTo>
                <a:lnTo>
                  <a:pt x="44691" y="77406"/>
                </a:lnTo>
                <a:lnTo>
                  <a:pt x="48182" y="68707"/>
                </a:lnTo>
                <a:lnTo>
                  <a:pt x="11226" y="68707"/>
                </a:lnTo>
                <a:lnTo>
                  <a:pt x="30479" y="48552"/>
                </a:lnTo>
                <a:lnTo>
                  <a:pt x="34899" y="43620"/>
                </a:lnTo>
                <a:lnTo>
                  <a:pt x="39704" y="37110"/>
                </a:lnTo>
                <a:lnTo>
                  <a:pt x="43565" y="29337"/>
                </a:lnTo>
                <a:lnTo>
                  <a:pt x="45148" y="20612"/>
                </a:lnTo>
                <a:lnTo>
                  <a:pt x="43374" y="11980"/>
                </a:lnTo>
                <a:lnTo>
                  <a:pt x="40837" y="8470"/>
                </a:lnTo>
                <a:close/>
              </a:path>
              <a:path w="51435" h="77470">
                <a:moveTo>
                  <a:pt x="49504" y="61137"/>
                </a:moveTo>
                <a:lnTo>
                  <a:pt x="45034" y="68351"/>
                </a:lnTo>
                <a:lnTo>
                  <a:pt x="42862" y="68694"/>
                </a:lnTo>
                <a:lnTo>
                  <a:pt x="11226" y="68707"/>
                </a:lnTo>
                <a:lnTo>
                  <a:pt x="48187" y="68694"/>
                </a:lnTo>
                <a:lnTo>
                  <a:pt x="50990" y="61709"/>
                </a:lnTo>
                <a:lnTo>
                  <a:pt x="49504" y="61137"/>
                </a:lnTo>
                <a:close/>
              </a:path>
              <a:path w="51435" h="77470">
                <a:moveTo>
                  <a:pt x="24396" y="0"/>
                </a:moveTo>
                <a:lnTo>
                  <a:pt x="16830" y="1134"/>
                </a:lnTo>
                <a:lnTo>
                  <a:pt x="9758" y="4916"/>
                </a:lnTo>
                <a:lnTo>
                  <a:pt x="3931" y="11938"/>
                </a:lnTo>
                <a:lnTo>
                  <a:pt x="101" y="22796"/>
                </a:lnTo>
                <a:lnTo>
                  <a:pt x="2514" y="23368"/>
                </a:lnTo>
                <a:lnTo>
                  <a:pt x="5041" y="17183"/>
                </a:lnTo>
                <a:lnTo>
                  <a:pt x="8470" y="8483"/>
                </a:lnTo>
                <a:lnTo>
                  <a:pt x="40837" y="8470"/>
                </a:lnTo>
                <a:lnTo>
                  <a:pt x="38687" y="5495"/>
                </a:lnTo>
                <a:lnTo>
                  <a:pt x="32043" y="1416"/>
                </a:lnTo>
                <a:lnTo>
                  <a:pt x="2439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962503" y="2213277"/>
            <a:ext cx="63008" cy="50906"/>
          </a:xfrm>
          <a:custGeom>
            <a:avLst/>
            <a:gdLst/>
            <a:ahLst/>
            <a:cxnLst/>
            <a:rect l="l" t="t" r="r" b="b"/>
            <a:pathLst>
              <a:path w="52070" h="79375">
                <a:moveTo>
                  <a:pt x="25895" y="0"/>
                </a:moveTo>
                <a:lnTo>
                  <a:pt x="12955" y="4272"/>
                </a:lnTo>
                <a:lnTo>
                  <a:pt x="5041" y="14685"/>
                </a:lnTo>
                <a:lnTo>
                  <a:pt x="1081" y="27630"/>
                </a:lnTo>
                <a:lnTo>
                  <a:pt x="0" y="39497"/>
                </a:lnTo>
                <a:lnTo>
                  <a:pt x="1083" y="51517"/>
                </a:lnTo>
                <a:lnTo>
                  <a:pt x="5048" y="64454"/>
                </a:lnTo>
                <a:lnTo>
                  <a:pt x="12965" y="74792"/>
                </a:lnTo>
                <a:lnTo>
                  <a:pt x="25907" y="79019"/>
                </a:lnTo>
                <a:lnTo>
                  <a:pt x="35087" y="76022"/>
                </a:lnTo>
                <a:lnTo>
                  <a:pt x="25907" y="76022"/>
                </a:lnTo>
                <a:lnTo>
                  <a:pt x="17392" y="71618"/>
                </a:lnTo>
                <a:lnTo>
                  <a:pt x="12958" y="61236"/>
                </a:lnTo>
                <a:lnTo>
                  <a:pt x="11273" y="49018"/>
                </a:lnTo>
                <a:lnTo>
                  <a:pt x="11010" y="39497"/>
                </a:lnTo>
                <a:lnTo>
                  <a:pt x="11268" y="30505"/>
                </a:lnTo>
                <a:lnTo>
                  <a:pt x="12947" y="18314"/>
                </a:lnTo>
                <a:lnTo>
                  <a:pt x="17379" y="7584"/>
                </a:lnTo>
                <a:lnTo>
                  <a:pt x="25895" y="2971"/>
                </a:lnTo>
                <a:lnTo>
                  <a:pt x="34903" y="2971"/>
                </a:lnTo>
                <a:lnTo>
                  <a:pt x="25895" y="0"/>
                </a:lnTo>
                <a:close/>
              </a:path>
              <a:path w="52070" h="79375">
                <a:moveTo>
                  <a:pt x="34903" y="2971"/>
                </a:moveTo>
                <a:lnTo>
                  <a:pt x="25895" y="2971"/>
                </a:lnTo>
                <a:lnTo>
                  <a:pt x="34413" y="7584"/>
                </a:lnTo>
                <a:lnTo>
                  <a:pt x="38850" y="18314"/>
                </a:lnTo>
                <a:lnTo>
                  <a:pt x="40538" y="30505"/>
                </a:lnTo>
                <a:lnTo>
                  <a:pt x="40805" y="39497"/>
                </a:lnTo>
                <a:lnTo>
                  <a:pt x="40526" y="49115"/>
                </a:lnTo>
                <a:lnTo>
                  <a:pt x="38857" y="61150"/>
                </a:lnTo>
                <a:lnTo>
                  <a:pt x="34423" y="71586"/>
                </a:lnTo>
                <a:lnTo>
                  <a:pt x="25907" y="76022"/>
                </a:lnTo>
                <a:lnTo>
                  <a:pt x="35087" y="76022"/>
                </a:lnTo>
                <a:lnTo>
                  <a:pt x="38853" y="74792"/>
                </a:lnTo>
                <a:lnTo>
                  <a:pt x="46766" y="64454"/>
                </a:lnTo>
                <a:lnTo>
                  <a:pt x="50723" y="51517"/>
                </a:lnTo>
                <a:lnTo>
                  <a:pt x="51803" y="39497"/>
                </a:lnTo>
                <a:lnTo>
                  <a:pt x="50721" y="27624"/>
                </a:lnTo>
                <a:lnTo>
                  <a:pt x="46759" y="14681"/>
                </a:lnTo>
                <a:lnTo>
                  <a:pt x="38842" y="4271"/>
                </a:lnTo>
                <a:lnTo>
                  <a:pt x="34903" y="297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971154" y="2422128"/>
            <a:ext cx="63008" cy="50906"/>
          </a:xfrm>
          <a:custGeom>
            <a:avLst/>
            <a:gdLst/>
            <a:ahLst/>
            <a:cxnLst/>
            <a:rect l="l" t="t" r="r" b="b"/>
            <a:pathLst>
              <a:path w="52070" h="79375">
                <a:moveTo>
                  <a:pt x="25895" y="0"/>
                </a:moveTo>
                <a:lnTo>
                  <a:pt x="12955" y="4272"/>
                </a:lnTo>
                <a:lnTo>
                  <a:pt x="5041" y="14685"/>
                </a:lnTo>
                <a:lnTo>
                  <a:pt x="1081" y="27630"/>
                </a:lnTo>
                <a:lnTo>
                  <a:pt x="0" y="39497"/>
                </a:lnTo>
                <a:lnTo>
                  <a:pt x="1083" y="51519"/>
                </a:lnTo>
                <a:lnTo>
                  <a:pt x="5048" y="64458"/>
                </a:lnTo>
                <a:lnTo>
                  <a:pt x="12965" y="74797"/>
                </a:lnTo>
                <a:lnTo>
                  <a:pt x="25907" y="79019"/>
                </a:lnTo>
                <a:lnTo>
                  <a:pt x="35083" y="76022"/>
                </a:lnTo>
                <a:lnTo>
                  <a:pt x="25907" y="76022"/>
                </a:lnTo>
                <a:lnTo>
                  <a:pt x="17391" y="71626"/>
                </a:lnTo>
                <a:lnTo>
                  <a:pt x="12957" y="61245"/>
                </a:lnTo>
                <a:lnTo>
                  <a:pt x="11267" y="49024"/>
                </a:lnTo>
                <a:lnTo>
                  <a:pt x="10998" y="39497"/>
                </a:lnTo>
                <a:lnTo>
                  <a:pt x="11263" y="30505"/>
                </a:lnTo>
                <a:lnTo>
                  <a:pt x="12948" y="18314"/>
                </a:lnTo>
                <a:lnTo>
                  <a:pt x="17389" y="7584"/>
                </a:lnTo>
                <a:lnTo>
                  <a:pt x="25895" y="2971"/>
                </a:lnTo>
                <a:lnTo>
                  <a:pt x="34903" y="2971"/>
                </a:lnTo>
                <a:lnTo>
                  <a:pt x="25895" y="0"/>
                </a:lnTo>
                <a:close/>
              </a:path>
              <a:path w="52070" h="79375">
                <a:moveTo>
                  <a:pt x="34903" y="2971"/>
                </a:moveTo>
                <a:lnTo>
                  <a:pt x="25895" y="2971"/>
                </a:lnTo>
                <a:lnTo>
                  <a:pt x="34413" y="7589"/>
                </a:lnTo>
                <a:lnTo>
                  <a:pt x="38846" y="18319"/>
                </a:lnTo>
                <a:lnTo>
                  <a:pt x="40532" y="30507"/>
                </a:lnTo>
                <a:lnTo>
                  <a:pt x="40805" y="39497"/>
                </a:lnTo>
                <a:lnTo>
                  <a:pt x="40526" y="49122"/>
                </a:lnTo>
                <a:lnTo>
                  <a:pt x="38857" y="61155"/>
                </a:lnTo>
                <a:lnTo>
                  <a:pt x="34423" y="71588"/>
                </a:lnTo>
                <a:lnTo>
                  <a:pt x="25907" y="76022"/>
                </a:lnTo>
                <a:lnTo>
                  <a:pt x="35083" y="76022"/>
                </a:lnTo>
                <a:lnTo>
                  <a:pt x="38848" y="74792"/>
                </a:lnTo>
                <a:lnTo>
                  <a:pt x="46761" y="64454"/>
                </a:lnTo>
                <a:lnTo>
                  <a:pt x="50721" y="51517"/>
                </a:lnTo>
                <a:lnTo>
                  <a:pt x="51803" y="39497"/>
                </a:lnTo>
                <a:lnTo>
                  <a:pt x="50721" y="27624"/>
                </a:lnTo>
                <a:lnTo>
                  <a:pt x="46759" y="14681"/>
                </a:lnTo>
                <a:lnTo>
                  <a:pt x="38842" y="4271"/>
                </a:lnTo>
                <a:lnTo>
                  <a:pt x="34903" y="297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69541" y="1099854"/>
            <a:ext cx="1680753" cy="14805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11849" y="2433702"/>
            <a:ext cx="64546" cy="49684"/>
          </a:xfrm>
          <a:custGeom>
            <a:avLst/>
            <a:gdLst/>
            <a:ahLst/>
            <a:cxnLst/>
            <a:rect l="l" t="t" r="r" b="b"/>
            <a:pathLst>
              <a:path w="53339" h="77470">
                <a:moveTo>
                  <a:pt x="41033" y="58267"/>
                </a:moveTo>
                <a:lnTo>
                  <a:pt x="32207" y="58267"/>
                </a:lnTo>
                <a:lnTo>
                  <a:pt x="32207" y="77393"/>
                </a:lnTo>
                <a:lnTo>
                  <a:pt x="41033" y="77393"/>
                </a:lnTo>
                <a:lnTo>
                  <a:pt x="41033" y="58267"/>
                </a:lnTo>
                <a:close/>
              </a:path>
              <a:path w="53339" h="77470">
                <a:moveTo>
                  <a:pt x="41021" y="0"/>
                </a:moveTo>
                <a:lnTo>
                  <a:pt x="35979" y="0"/>
                </a:lnTo>
                <a:lnTo>
                  <a:pt x="8" y="50939"/>
                </a:lnTo>
                <a:lnTo>
                  <a:pt x="0" y="58280"/>
                </a:lnTo>
                <a:lnTo>
                  <a:pt x="52717" y="58267"/>
                </a:lnTo>
                <a:lnTo>
                  <a:pt x="52717" y="50952"/>
                </a:lnTo>
                <a:lnTo>
                  <a:pt x="4584" y="50952"/>
                </a:lnTo>
                <a:lnTo>
                  <a:pt x="31864" y="12014"/>
                </a:lnTo>
                <a:lnTo>
                  <a:pt x="41023" y="12014"/>
                </a:lnTo>
                <a:lnTo>
                  <a:pt x="41021" y="0"/>
                </a:lnTo>
                <a:close/>
              </a:path>
              <a:path w="53339" h="77470">
                <a:moveTo>
                  <a:pt x="41023" y="12014"/>
                </a:moveTo>
                <a:lnTo>
                  <a:pt x="32080" y="12014"/>
                </a:lnTo>
                <a:lnTo>
                  <a:pt x="32092" y="50939"/>
                </a:lnTo>
                <a:lnTo>
                  <a:pt x="4584" y="50952"/>
                </a:lnTo>
                <a:lnTo>
                  <a:pt x="52717" y="50952"/>
                </a:lnTo>
                <a:lnTo>
                  <a:pt x="41033" y="50939"/>
                </a:lnTo>
                <a:lnTo>
                  <a:pt x="41023" y="1201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82850" y="2433694"/>
            <a:ext cx="63008" cy="50906"/>
          </a:xfrm>
          <a:custGeom>
            <a:avLst/>
            <a:gdLst/>
            <a:ahLst/>
            <a:cxnLst/>
            <a:rect l="l" t="t" r="r" b="b"/>
            <a:pathLst>
              <a:path w="52070" h="79375">
                <a:moveTo>
                  <a:pt x="25895" y="0"/>
                </a:moveTo>
                <a:lnTo>
                  <a:pt x="12955" y="4273"/>
                </a:lnTo>
                <a:lnTo>
                  <a:pt x="5041" y="14687"/>
                </a:lnTo>
                <a:lnTo>
                  <a:pt x="1081" y="27635"/>
                </a:lnTo>
                <a:lnTo>
                  <a:pt x="0" y="39509"/>
                </a:lnTo>
                <a:lnTo>
                  <a:pt x="1083" y="51530"/>
                </a:lnTo>
                <a:lnTo>
                  <a:pt x="5048" y="64465"/>
                </a:lnTo>
                <a:lnTo>
                  <a:pt x="12965" y="74799"/>
                </a:lnTo>
                <a:lnTo>
                  <a:pt x="25907" y="79019"/>
                </a:lnTo>
                <a:lnTo>
                  <a:pt x="35083" y="76022"/>
                </a:lnTo>
                <a:lnTo>
                  <a:pt x="25907" y="76022"/>
                </a:lnTo>
                <a:lnTo>
                  <a:pt x="17391" y="71626"/>
                </a:lnTo>
                <a:lnTo>
                  <a:pt x="12957" y="61245"/>
                </a:lnTo>
                <a:lnTo>
                  <a:pt x="11267" y="49024"/>
                </a:lnTo>
                <a:lnTo>
                  <a:pt x="10998" y="39497"/>
                </a:lnTo>
                <a:lnTo>
                  <a:pt x="11263" y="30505"/>
                </a:lnTo>
                <a:lnTo>
                  <a:pt x="12948" y="18314"/>
                </a:lnTo>
                <a:lnTo>
                  <a:pt x="17389" y="7584"/>
                </a:lnTo>
                <a:lnTo>
                  <a:pt x="25895" y="2971"/>
                </a:lnTo>
                <a:lnTo>
                  <a:pt x="34903" y="2971"/>
                </a:lnTo>
                <a:lnTo>
                  <a:pt x="25895" y="0"/>
                </a:lnTo>
                <a:close/>
              </a:path>
              <a:path w="52070" h="79375">
                <a:moveTo>
                  <a:pt x="34903" y="2971"/>
                </a:moveTo>
                <a:lnTo>
                  <a:pt x="25895" y="2971"/>
                </a:lnTo>
                <a:lnTo>
                  <a:pt x="34413" y="7589"/>
                </a:lnTo>
                <a:lnTo>
                  <a:pt x="38846" y="18319"/>
                </a:lnTo>
                <a:lnTo>
                  <a:pt x="40532" y="30507"/>
                </a:lnTo>
                <a:lnTo>
                  <a:pt x="40804" y="39509"/>
                </a:lnTo>
                <a:lnTo>
                  <a:pt x="40526" y="49122"/>
                </a:lnTo>
                <a:lnTo>
                  <a:pt x="38857" y="61155"/>
                </a:lnTo>
                <a:lnTo>
                  <a:pt x="34423" y="71588"/>
                </a:lnTo>
                <a:lnTo>
                  <a:pt x="25907" y="76022"/>
                </a:lnTo>
                <a:lnTo>
                  <a:pt x="35083" y="76022"/>
                </a:lnTo>
                <a:lnTo>
                  <a:pt x="38848" y="74792"/>
                </a:lnTo>
                <a:lnTo>
                  <a:pt x="46761" y="64454"/>
                </a:lnTo>
                <a:lnTo>
                  <a:pt x="50721" y="51517"/>
                </a:lnTo>
                <a:lnTo>
                  <a:pt x="51803" y="39497"/>
                </a:lnTo>
                <a:lnTo>
                  <a:pt x="50721" y="27624"/>
                </a:lnTo>
                <a:lnTo>
                  <a:pt x="46759" y="14681"/>
                </a:lnTo>
                <a:lnTo>
                  <a:pt x="38842" y="4271"/>
                </a:lnTo>
                <a:lnTo>
                  <a:pt x="34903" y="297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552191" y="2433694"/>
            <a:ext cx="63008" cy="50906"/>
          </a:xfrm>
          <a:custGeom>
            <a:avLst/>
            <a:gdLst/>
            <a:ahLst/>
            <a:cxnLst/>
            <a:rect l="l" t="t" r="r" b="b"/>
            <a:pathLst>
              <a:path w="52070" h="79375">
                <a:moveTo>
                  <a:pt x="25895" y="0"/>
                </a:moveTo>
                <a:lnTo>
                  <a:pt x="12955" y="4271"/>
                </a:lnTo>
                <a:lnTo>
                  <a:pt x="5041" y="14681"/>
                </a:lnTo>
                <a:lnTo>
                  <a:pt x="1081" y="27624"/>
                </a:lnTo>
                <a:lnTo>
                  <a:pt x="0" y="39497"/>
                </a:lnTo>
                <a:lnTo>
                  <a:pt x="1081" y="51517"/>
                </a:lnTo>
                <a:lnTo>
                  <a:pt x="5043" y="64454"/>
                </a:lnTo>
                <a:lnTo>
                  <a:pt x="12960" y="74792"/>
                </a:lnTo>
                <a:lnTo>
                  <a:pt x="25907" y="79019"/>
                </a:lnTo>
                <a:lnTo>
                  <a:pt x="35079" y="76022"/>
                </a:lnTo>
                <a:lnTo>
                  <a:pt x="25907" y="76022"/>
                </a:lnTo>
                <a:lnTo>
                  <a:pt x="17390" y="71618"/>
                </a:lnTo>
                <a:lnTo>
                  <a:pt x="12952" y="61236"/>
                </a:lnTo>
                <a:lnTo>
                  <a:pt x="11262" y="49018"/>
                </a:lnTo>
                <a:lnTo>
                  <a:pt x="10998" y="39484"/>
                </a:lnTo>
                <a:lnTo>
                  <a:pt x="11263" y="30505"/>
                </a:lnTo>
                <a:lnTo>
                  <a:pt x="12946" y="18314"/>
                </a:lnTo>
                <a:lnTo>
                  <a:pt x="17379" y="7584"/>
                </a:lnTo>
                <a:lnTo>
                  <a:pt x="25895" y="2971"/>
                </a:lnTo>
                <a:lnTo>
                  <a:pt x="34910" y="2971"/>
                </a:lnTo>
                <a:lnTo>
                  <a:pt x="25895" y="0"/>
                </a:lnTo>
                <a:close/>
              </a:path>
              <a:path w="52070" h="79375">
                <a:moveTo>
                  <a:pt x="34910" y="2971"/>
                </a:moveTo>
                <a:lnTo>
                  <a:pt x="25895" y="2971"/>
                </a:lnTo>
                <a:lnTo>
                  <a:pt x="34411" y="7584"/>
                </a:lnTo>
                <a:lnTo>
                  <a:pt x="38844" y="18314"/>
                </a:lnTo>
                <a:lnTo>
                  <a:pt x="40527" y="30505"/>
                </a:lnTo>
                <a:lnTo>
                  <a:pt x="40792" y="39497"/>
                </a:lnTo>
                <a:lnTo>
                  <a:pt x="40516" y="49115"/>
                </a:lnTo>
                <a:lnTo>
                  <a:pt x="38850" y="61150"/>
                </a:lnTo>
                <a:lnTo>
                  <a:pt x="34421" y="71586"/>
                </a:lnTo>
                <a:lnTo>
                  <a:pt x="25907" y="76022"/>
                </a:lnTo>
                <a:lnTo>
                  <a:pt x="35079" y="76022"/>
                </a:lnTo>
                <a:lnTo>
                  <a:pt x="38848" y="74790"/>
                </a:lnTo>
                <a:lnTo>
                  <a:pt x="46761" y="64447"/>
                </a:lnTo>
                <a:lnTo>
                  <a:pt x="50721" y="51507"/>
                </a:lnTo>
                <a:lnTo>
                  <a:pt x="51803" y="39484"/>
                </a:lnTo>
                <a:lnTo>
                  <a:pt x="50714" y="27617"/>
                </a:lnTo>
                <a:lnTo>
                  <a:pt x="46750" y="14674"/>
                </a:lnTo>
                <a:lnTo>
                  <a:pt x="38835" y="4265"/>
                </a:lnTo>
                <a:lnTo>
                  <a:pt x="34910" y="297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80082" y="1421324"/>
            <a:ext cx="124895" cy="6364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60605" y="1665318"/>
            <a:ext cx="909696" cy="4822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22499" y="2946415"/>
            <a:ext cx="2775472" cy="13744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943908" y="4345137"/>
            <a:ext cx="2574920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Induction type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AC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sevro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motor and control</a:t>
            </a:r>
            <a:r>
              <a:rPr sz="800" spc="16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box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13755" y="4581014"/>
            <a:ext cx="6134164" cy="1828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320" indent="228600" algn="just">
              <a:lnSpc>
                <a:spcPct val="100000"/>
              </a:lnSpc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However,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 proper modification of design and other refinements, a satisfactory single-phase  motor has been</a:t>
            </a:r>
            <a:r>
              <a:rPr sz="10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produced.</a:t>
            </a:r>
            <a:endParaRPr sz="1000">
              <a:latin typeface="Times New Roman"/>
              <a:cs typeface="Times New Roman"/>
            </a:endParaRPr>
          </a:p>
          <a:p>
            <a:pPr marL="12700" marR="19685" indent="228600" algn="just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eddy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loss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been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reduced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laminating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entire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iron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structure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field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cores  and</a:t>
            </a:r>
            <a:r>
              <a:rPr sz="10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yoke.</a:t>
            </a:r>
            <a:endParaRPr sz="1000">
              <a:latin typeface="Times New Roman"/>
              <a:cs typeface="Times New Roman"/>
            </a:endParaRPr>
          </a:p>
          <a:p>
            <a:pPr marL="12700" marR="19050" indent="228600" algn="just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Power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factor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improvement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possible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only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reducing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magnitudes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reactances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 field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armature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windings.</a:t>
            </a:r>
            <a:r>
              <a:rPr sz="1000" spc="1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Field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reactance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reduced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reducing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number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turns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field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windings.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given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current,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reduce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field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m.m.f.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result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reduced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air-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gap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flux.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tend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increase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but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reduce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torque.</a:t>
            </a:r>
            <a:r>
              <a:rPr sz="1000" spc="1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obtain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same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torque,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now  be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necessary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increase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number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armature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turns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proportionately.</a:t>
            </a:r>
            <a:r>
              <a:rPr sz="1000" spc="1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will,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however,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result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  increased inductive reactance of the armature, so that the overall reactance of the motor will not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endParaRPr sz="1000">
              <a:latin typeface="Times New Roman"/>
              <a:cs typeface="Times New Roman"/>
            </a:endParaRPr>
          </a:p>
          <a:p>
            <a:pPr marL="256540" marR="5080" indent="-228600">
              <a:lnSpc>
                <a:spcPct val="100000"/>
              </a:lnSpc>
              <a:spcBef>
                <a:spcPts val="890"/>
              </a:spcBef>
              <a:tabLst>
                <a:tab pos="255904" algn="l"/>
              </a:tabLst>
            </a:pPr>
            <a:r>
              <a:rPr sz="900" b="1" dirty="0">
                <a:solidFill>
                  <a:srgbClr val="ED1C24"/>
                </a:solidFill>
                <a:latin typeface="Times New Roman"/>
                <a:cs typeface="Times New Roman"/>
              </a:rPr>
              <a:t>*	</a:t>
            </a:r>
            <a:r>
              <a:rPr sz="900" spc="-10" dirty="0">
                <a:solidFill>
                  <a:srgbClr val="231F20"/>
                </a:solidFill>
                <a:latin typeface="Times New Roman"/>
                <a:cs typeface="Times New Roman"/>
              </a:rPr>
              <a:t>However,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torque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developed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constant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magnitude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(as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d.c.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motors)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but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pulsates</a:t>
            </a:r>
            <a:r>
              <a:rPr sz="90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Times New Roman"/>
                <a:cs typeface="Times New Roman"/>
              </a:rPr>
              <a:t>between 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zero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maximum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value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9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half-cycle.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529123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35670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42215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48763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55309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561856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768403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974951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81498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388044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594590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801137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003996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06854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409713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12572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15429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18289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21146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424006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626864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29722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032581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235439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438298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641157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844014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046874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249731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452591" y="5643759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738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8804" y="5416190"/>
            <a:ext cx="5268173" cy="91223"/>
          </a:xfrm>
          <a:custGeom>
            <a:avLst/>
            <a:gdLst/>
            <a:ahLst/>
            <a:cxnLst/>
            <a:rect l="l" t="t" r="r" b="b"/>
            <a:pathLst>
              <a:path w="4353560" h="142240">
                <a:moveTo>
                  <a:pt x="4328383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5"/>
                </a:lnTo>
                <a:lnTo>
                  <a:pt x="6263" y="110189"/>
                </a:lnTo>
                <a:lnTo>
                  <a:pt x="25054" y="141730"/>
                </a:lnTo>
                <a:lnTo>
                  <a:pt x="4328383" y="141730"/>
                </a:lnTo>
                <a:lnTo>
                  <a:pt x="4347174" y="110189"/>
                </a:lnTo>
                <a:lnTo>
                  <a:pt x="4353438" y="70865"/>
                </a:lnTo>
                <a:lnTo>
                  <a:pt x="4347174" y="31540"/>
                </a:lnTo>
                <a:lnTo>
                  <a:pt x="4328383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98804" y="5318452"/>
            <a:ext cx="6147227" cy="91223"/>
          </a:xfrm>
          <a:custGeom>
            <a:avLst/>
            <a:gdLst/>
            <a:ahLst/>
            <a:cxnLst/>
            <a:rect l="l" t="t" r="r" b="b"/>
            <a:pathLst>
              <a:path w="5080000" h="142240">
                <a:moveTo>
                  <a:pt x="5054660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5"/>
                </a:lnTo>
                <a:lnTo>
                  <a:pt x="6263" y="110189"/>
                </a:lnTo>
                <a:lnTo>
                  <a:pt x="25054" y="141730"/>
                </a:lnTo>
                <a:lnTo>
                  <a:pt x="5054660" y="141730"/>
                </a:lnTo>
                <a:lnTo>
                  <a:pt x="5073451" y="110189"/>
                </a:lnTo>
                <a:lnTo>
                  <a:pt x="5079715" y="70865"/>
                </a:lnTo>
                <a:lnTo>
                  <a:pt x="5073451" y="31540"/>
                </a:lnTo>
                <a:lnTo>
                  <a:pt x="5054660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6292" y="5266968"/>
            <a:ext cx="83756" cy="62716"/>
          </a:xfrm>
          <a:custGeom>
            <a:avLst/>
            <a:gdLst/>
            <a:ahLst/>
            <a:cxnLst/>
            <a:rect l="l" t="t" r="r" b="b"/>
            <a:pathLst>
              <a:path w="69214" h="97790">
                <a:moveTo>
                  <a:pt x="51869" y="0"/>
                </a:moveTo>
                <a:lnTo>
                  <a:pt x="17286" y="0"/>
                </a:lnTo>
                <a:lnTo>
                  <a:pt x="4321" y="21762"/>
                </a:lnTo>
                <a:lnTo>
                  <a:pt x="0" y="48895"/>
                </a:lnTo>
                <a:lnTo>
                  <a:pt x="4321" y="76027"/>
                </a:lnTo>
                <a:lnTo>
                  <a:pt x="17286" y="97790"/>
                </a:lnTo>
                <a:lnTo>
                  <a:pt x="51869" y="97790"/>
                </a:lnTo>
                <a:lnTo>
                  <a:pt x="64834" y="76027"/>
                </a:lnTo>
                <a:lnTo>
                  <a:pt x="69155" y="48894"/>
                </a:lnTo>
                <a:lnTo>
                  <a:pt x="64834" y="21762"/>
                </a:lnTo>
                <a:lnTo>
                  <a:pt x="51869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1875" y="5220713"/>
            <a:ext cx="4074075" cy="91223"/>
          </a:xfrm>
          <a:custGeom>
            <a:avLst/>
            <a:gdLst/>
            <a:ahLst/>
            <a:cxnLst/>
            <a:rect l="l" t="t" r="r" b="b"/>
            <a:pathLst>
              <a:path w="3366770" h="142240">
                <a:moveTo>
                  <a:pt x="3341110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5"/>
                </a:lnTo>
                <a:lnTo>
                  <a:pt x="6263" y="110189"/>
                </a:lnTo>
                <a:lnTo>
                  <a:pt x="25054" y="141730"/>
                </a:lnTo>
                <a:lnTo>
                  <a:pt x="3341110" y="141730"/>
                </a:lnTo>
                <a:lnTo>
                  <a:pt x="3359901" y="110189"/>
                </a:lnTo>
                <a:lnTo>
                  <a:pt x="3366165" y="70865"/>
                </a:lnTo>
                <a:lnTo>
                  <a:pt x="3359901" y="31540"/>
                </a:lnTo>
                <a:lnTo>
                  <a:pt x="3341110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498804" y="3486829"/>
            <a:ext cx="6147227" cy="91223"/>
          </a:xfrm>
          <a:custGeom>
            <a:avLst/>
            <a:gdLst/>
            <a:ahLst/>
            <a:cxnLst/>
            <a:rect l="l" t="t" r="r" b="b"/>
            <a:pathLst>
              <a:path w="5080000" h="142239">
                <a:moveTo>
                  <a:pt x="5054352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5054352" y="141729"/>
                </a:lnTo>
                <a:lnTo>
                  <a:pt x="5073143" y="110188"/>
                </a:lnTo>
                <a:lnTo>
                  <a:pt x="5079406" y="70864"/>
                </a:lnTo>
                <a:lnTo>
                  <a:pt x="5073143" y="31540"/>
                </a:lnTo>
                <a:lnTo>
                  <a:pt x="505435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10377" y="3389090"/>
            <a:ext cx="3235747" cy="91223"/>
          </a:xfrm>
          <a:custGeom>
            <a:avLst/>
            <a:gdLst/>
            <a:ahLst/>
            <a:cxnLst/>
            <a:rect l="l" t="t" r="r" b="b"/>
            <a:pathLst>
              <a:path w="2673985" h="142239">
                <a:moveTo>
                  <a:pt x="2648590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648590" y="141729"/>
                </a:lnTo>
                <a:lnTo>
                  <a:pt x="2667380" y="110188"/>
                </a:lnTo>
                <a:lnTo>
                  <a:pt x="2673644" y="70864"/>
                </a:lnTo>
                <a:lnTo>
                  <a:pt x="2667380" y="31540"/>
                </a:lnTo>
                <a:lnTo>
                  <a:pt x="2648590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98804" y="3193612"/>
            <a:ext cx="3556171" cy="91223"/>
          </a:xfrm>
          <a:custGeom>
            <a:avLst/>
            <a:gdLst/>
            <a:ahLst/>
            <a:cxnLst/>
            <a:rect l="l" t="t" r="r" b="b"/>
            <a:pathLst>
              <a:path w="2938779" h="142239">
                <a:moveTo>
                  <a:pt x="2913192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913192" y="141729"/>
                </a:lnTo>
                <a:lnTo>
                  <a:pt x="2931982" y="110188"/>
                </a:lnTo>
                <a:lnTo>
                  <a:pt x="2938246" y="70864"/>
                </a:lnTo>
                <a:lnTo>
                  <a:pt x="2931982" y="31540"/>
                </a:lnTo>
                <a:lnTo>
                  <a:pt x="291319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498804" y="3095874"/>
            <a:ext cx="6147227" cy="91223"/>
          </a:xfrm>
          <a:custGeom>
            <a:avLst/>
            <a:gdLst/>
            <a:ahLst/>
            <a:cxnLst/>
            <a:rect l="l" t="t" r="r" b="b"/>
            <a:pathLst>
              <a:path w="5080000" h="142239">
                <a:moveTo>
                  <a:pt x="5054349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5054349" y="141729"/>
                </a:lnTo>
                <a:lnTo>
                  <a:pt x="5073140" y="110188"/>
                </a:lnTo>
                <a:lnTo>
                  <a:pt x="5079404" y="70864"/>
                </a:lnTo>
                <a:lnTo>
                  <a:pt x="5073140" y="31540"/>
                </a:lnTo>
                <a:lnTo>
                  <a:pt x="5054349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859278" y="2998135"/>
            <a:ext cx="1786538" cy="91223"/>
          </a:xfrm>
          <a:custGeom>
            <a:avLst/>
            <a:gdLst/>
            <a:ahLst/>
            <a:cxnLst/>
            <a:rect l="l" t="t" r="r" b="b"/>
            <a:pathLst>
              <a:path w="1476375" h="142239">
                <a:moveTo>
                  <a:pt x="1451001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1451001" y="141729"/>
                </a:lnTo>
                <a:lnTo>
                  <a:pt x="1469792" y="110188"/>
                </a:lnTo>
                <a:lnTo>
                  <a:pt x="1476056" y="70864"/>
                </a:lnTo>
                <a:lnTo>
                  <a:pt x="1469792" y="31540"/>
                </a:lnTo>
                <a:lnTo>
                  <a:pt x="1451001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1090" y="840716"/>
            <a:ext cx="1310896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683895">
              <a:lnSpc>
                <a:spcPts val="1370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1390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03474" y="845440"/>
            <a:ext cx="15952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Electrical</a:t>
            </a:r>
            <a:r>
              <a:rPr sz="1000" b="1" spc="-23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5AAA"/>
                </a:solidFill>
                <a:latin typeface="Arial"/>
                <a:cs typeface="Arial"/>
              </a:rPr>
              <a:t>Technology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9247" y="977713"/>
            <a:ext cx="3095129" cy="0"/>
          </a:xfrm>
          <a:custGeom>
            <a:avLst/>
            <a:gdLst/>
            <a:ahLst/>
            <a:cxnLst/>
            <a:rect l="l" t="t" r="r" b="b"/>
            <a:pathLst>
              <a:path w="2557780">
                <a:moveTo>
                  <a:pt x="0" y="0"/>
                </a:moveTo>
                <a:lnTo>
                  <a:pt x="2557272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29891" y="3694930"/>
            <a:ext cx="6085755" cy="1122366"/>
          </a:xfrm>
          <a:custGeom>
            <a:avLst/>
            <a:gdLst/>
            <a:ahLst/>
            <a:cxnLst/>
            <a:rect l="l" t="t" r="r" b="b"/>
            <a:pathLst>
              <a:path w="5029200" h="1750059">
                <a:moveTo>
                  <a:pt x="0" y="0"/>
                </a:moveTo>
                <a:lnTo>
                  <a:pt x="5029200" y="0"/>
                </a:lnTo>
                <a:lnTo>
                  <a:pt x="5029200" y="1750060"/>
                </a:lnTo>
                <a:lnTo>
                  <a:pt x="0" y="1750060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31567" y="3710658"/>
            <a:ext cx="2171199" cy="958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77148" y="4737982"/>
            <a:ext cx="36115" cy="62716"/>
          </a:xfrm>
          <a:custGeom>
            <a:avLst/>
            <a:gdLst/>
            <a:ahLst/>
            <a:cxnLst/>
            <a:rect l="l" t="t" r="r" b="b"/>
            <a:pathLst>
              <a:path w="29844" h="97790">
                <a:moveTo>
                  <a:pt x="28193" y="0"/>
                </a:moveTo>
                <a:lnTo>
                  <a:pt x="16323" y="9055"/>
                </a:lnTo>
                <a:lnTo>
                  <a:pt x="7458" y="20212"/>
                </a:lnTo>
                <a:lnTo>
                  <a:pt x="1912" y="33082"/>
                </a:lnTo>
                <a:lnTo>
                  <a:pt x="0" y="47282"/>
                </a:lnTo>
                <a:lnTo>
                  <a:pt x="676" y="57806"/>
                </a:lnTo>
                <a:lnTo>
                  <a:pt x="22791" y="94030"/>
                </a:lnTo>
                <a:lnTo>
                  <a:pt x="27863" y="97421"/>
                </a:lnTo>
                <a:lnTo>
                  <a:pt x="29235" y="95605"/>
                </a:lnTo>
                <a:lnTo>
                  <a:pt x="18009" y="84317"/>
                </a:lnTo>
                <a:lnTo>
                  <a:pt x="12244" y="70743"/>
                </a:lnTo>
                <a:lnTo>
                  <a:pt x="10120" y="57320"/>
                </a:lnTo>
                <a:lnTo>
                  <a:pt x="9817" y="46482"/>
                </a:lnTo>
                <a:lnTo>
                  <a:pt x="11661" y="28214"/>
                </a:lnTo>
                <a:lnTo>
                  <a:pt x="16352" y="15801"/>
                </a:lnTo>
                <a:lnTo>
                  <a:pt x="22627" y="7566"/>
                </a:lnTo>
                <a:lnTo>
                  <a:pt x="29222" y="1828"/>
                </a:lnTo>
                <a:lnTo>
                  <a:pt x="2819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89627" y="4737973"/>
            <a:ext cx="36115" cy="62716"/>
          </a:xfrm>
          <a:custGeom>
            <a:avLst/>
            <a:gdLst/>
            <a:ahLst/>
            <a:cxnLst/>
            <a:rect l="l" t="t" r="r" b="b"/>
            <a:pathLst>
              <a:path w="29844" h="97790">
                <a:moveTo>
                  <a:pt x="1371" y="0"/>
                </a:moveTo>
                <a:lnTo>
                  <a:pt x="0" y="1828"/>
                </a:lnTo>
                <a:lnTo>
                  <a:pt x="11226" y="13113"/>
                </a:lnTo>
                <a:lnTo>
                  <a:pt x="16991" y="26677"/>
                </a:lnTo>
                <a:lnTo>
                  <a:pt x="19114" y="40092"/>
                </a:lnTo>
                <a:lnTo>
                  <a:pt x="19418" y="50926"/>
                </a:lnTo>
                <a:lnTo>
                  <a:pt x="17573" y="69207"/>
                </a:lnTo>
                <a:lnTo>
                  <a:pt x="12882" y="81624"/>
                </a:lnTo>
                <a:lnTo>
                  <a:pt x="6607" y="89862"/>
                </a:lnTo>
                <a:lnTo>
                  <a:pt x="12" y="95605"/>
                </a:lnTo>
                <a:lnTo>
                  <a:pt x="1041" y="97434"/>
                </a:lnTo>
                <a:lnTo>
                  <a:pt x="12917" y="88369"/>
                </a:lnTo>
                <a:lnTo>
                  <a:pt x="21783" y="77204"/>
                </a:lnTo>
                <a:lnTo>
                  <a:pt x="27330" y="64328"/>
                </a:lnTo>
                <a:lnTo>
                  <a:pt x="29248" y="50126"/>
                </a:lnTo>
                <a:lnTo>
                  <a:pt x="28565" y="39602"/>
                </a:lnTo>
                <a:lnTo>
                  <a:pt x="6443" y="3396"/>
                </a:lnTo>
                <a:lnTo>
                  <a:pt x="13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18982" y="4755184"/>
            <a:ext cx="63777" cy="33393"/>
          </a:xfrm>
          <a:custGeom>
            <a:avLst/>
            <a:gdLst/>
            <a:ahLst/>
            <a:cxnLst/>
            <a:rect l="l" t="t" r="r" b="b"/>
            <a:pathLst>
              <a:path w="52705" h="52070">
                <a:moveTo>
                  <a:pt x="37488" y="12"/>
                </a:moveTo>
                <a:lnTo>
                  <a:pt x="32573" y="12"/>
                </a:lnTo>
                <a:lnTo>
                  <a:pt x="21062" y="3610"/>
                </a:lnTo>
                <a:lnTo>
                  <a:pt x="10547" y="12785"/>
                </a:lnTo>
                <a:lnTo>
                  <a:pt x="2882" y="25108"/>
                </a:lnTo>
                <a:lnTo>
                  <a:pt x="0" y="37807"/>
                </a:lnTo>
                <a:lnTo>
                  <a:pt x="41" y="44996"/>
                </a:lnTo>
                <a:lnTo>
                  <a:pt x="265" y="51650"/>
                </a:lnTo>
                <a:lnTo>
                  <a:pt x="11682" y="51650"/>
                </a:lnTo>
                <a:lnTo>
                  <a:pt x="16734" y="50888"/>
                </a:lnTo>
                <a:lnTo>
                  <a:pt x="21885" y="48177"/>
                </a:lnTo>
                <a:lnTo>
                  <a:pt x="24168" y="46024"/>
                </a:lnTo>
                <a:lnTo>
                  <a:pt x="13282" y="46024"/>
                </a:lnTo>
                <a:lnTo>
                  <a:pt x="9510" y="43980"/>
                </a:lnTo>
                <a:lnTo>
                  <a:pt x="23816" y="6602"/>
                </a:lnTo>
                <a:lnTo>
                  <a:pt x="33145" y="2514"/>
                </a:lnTo>
                <a:lnTo>
                  <a:pt x="40667" y="2514"/>
                </a:lnTo>
                <a:lnTo>
                  <a:pt x="37488" y="12"/>
                </a:lnTo>
                <a:close/>
              </a:path>
              <a:path w="52705" h="52070">
                <a:moveTo>
                  <a:pt x="42324" y="34264"/>
                </a:moveTo>
                <a:lnTo>
                  <a:pt x="34059" y="34264"/>
                </a:lnTo>
                <a:lnTo>
                  <a:pt x="34288" y="34493"/>
                </a:lnTo>
                <a:lnTo>
                  <a:pt x="32472" y="41465"/>
                </a:lnTo>
                <a:lnTo>
                  <a:pt x="31900" y="43980"/>
                </a:lnTo>
                <a:lnTo>
                  <a:pt x="31900" y="51536"/>
                </a:lnTo>
                <a:lnTo>
                  <a:pt x="41603" y="51523"/>
                </a:lnTo>
                <a:lnTo>
                  <a:pt x="45489" y="47396"/>
                </a:lnTo>
                <a:lnTo>
                  <a:pt x="46879" y="45681"/>
                </a:lnTo>
                <a:lnTo>
                  <a:pt x="40917" y="45681"/>
                </a:lnTo>
                <a:lnTo>
                  <a:pt x="40231" y="44996"/>
                </a:lnTo>
                <a:lnTo>
                  <a:pt x="40275" y="43980"/>
                </a:lnTo>
                <a:lnTo>
                  <a:pt x="41878" y="36047"/>
                </a:lnTo>
                <a:lnTo>
                  <a:pt x="42324" y="34264"/>
                </a:lnTo>
                <a:close/>
              </a:path>
              <a:path w="52705" h="52070">
                <a:moveTo>
                  <a:pt x="40667" y="2514"/>
                </a:moveTo>
                <a:lnTo>
                  <a:pt x="36460" y="2514"/>
                </a:lnTo>
                <a:lnTo>
                  <a:pt x="39660" y="4686"/>
                </a:lnTo>
                <a:lnTo>
                  <a:pt x="39660" y="10172"/>
                </a:lnTo>
                <a:lnTo>
                  <a:pt x="37723" y="20494"/>
                </a:lnTo>
                <a:lnTo>
                  <a:pt x="32553" y="32294"/>
                </a:lnTo>
                <a:lnTo>
                  <a:pt x="25114" y="41996"/>
                </a:lnTo>
                <a:lnTo>
                  <a:pt x="16368" y="46024"/>
                </a:lnTo>
                <a:lnTo>
                  <a:pt x="24168" y="46024"/>
                </a:lnTo>
                <a:lnTo>
                  <a:pt x="27553" y="42824"/>
                </a:lnTo>
                <a:lnTo>
                  <a:pt x="34059" y="34264"/>
                </a:lnTo>
                <a:lnTo>
                  <a:pt x="42324" y="34264"/>
                </a:lnTo>
                <a:lnTo>
                  <a:pt x="45526" y="21459"/>
                </a:lnTo>
                <a:lnTo>
                  <a:pt x="49531" y="6172"/>
                </a:lnTo>
                <a:lnTo>
                  <a:pt x="41603" y="6172"/>
                </a:lnTo>
                <a:lnTo>
                  <a:pt x="41247" y="2971"/>
                </a:lnTo>
                <a:lnTo>
                  <a:pt x="40667" y="2514"/>
                </a:lnTo>
                <a:close/>
              </a:path>
              <a:path w="52705" h="52070">
                <a:moveTo>
                  <a:pt x="50963" y="37807"/>
                </a:moveTo>
                <a:lnTo>
                  <a:pt x="45794" y="42856"/>
                </a:lnTo>
                <a:lnTo>
                  <a:pt x="43546" y="45681"/>
                </a:lnTo>
                <a:lnTo>
                  <a:pt x="46879" y="45681"/>
                </a:lnTo>
                <a:lnTo>
                  <a:pt x="52335" y="38950"/>
                </a:lnTo>
                <a:lnTo>
                  <a:pt x="50963" y="37807"/>
                </a:lnTo>
                <a:close/>
              </a:path>
              <a:path w="52705" h="52070">
                <a:moveTo>
                  <a:pt x="50277" y="0"/>
                </a:moveTo>
                <a:lnTo>
                  <a:pt x="43305" y="800"/>
                </a:lnTo>
                <a:lnTo>
                  <a:pt x="42962" y="1142"/>
                </a:lnTo>
                <a:lnTo>
                  <a:pt x="41819" y="6172"/>
                </a:lnTo>
                <a:lnTo>
                  <a:pt x="49531" y="6172"/>
                </a:lnTo>
                <a:lnTo>
                  <a:pt x="51077" y="342"/>
                </a:lnTo>
                <a:lnTo>
                  <a:pt x="5027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51069" y="4737786"/>
            <a:ext cx="36115" cy="62716"/>
          </a:xfrm>
          <a:custGeom>
            <a:avLst/>
            <a:gdLst/>
            <a:ahLst/>
            <a:cxnLst/>
            <a:rect l="l" t="t" r="r" b="b"/>
            <a:pathLst>
              <a:path w="29845" h="97790">
                <a:moveTo>
                  <a:pt x="28206" y="0"/>
                </a:moveTo>
                <a:lnTo>
                  <a:pt x="16330" y="9061"/>
                </a:lnTo>
                <a:lnTo>
                  <a:pt x="7464" y="20216"/>
                </a:lnTo>
                <a:lnTo>
                  <a:pt x="1917" y="33084"/>
                </a:lnTo>
                <a:lnTo>
                  <a:pt x="0" y="47282"/>
                </a:lnTo>
                <a:lnTo>
                  <a:pt x="676" y="57806"/>
                </a:lnTo>
                <a:lnTo>
                  <a:pt x="22799" y="94037"/>
                </a:lnTo>
                <a:lnTo>
                  <a:pt x="27876" y="97434"/>
                </a:lnTo>
                <a:lnTo>
                  <a:pt x="29248" y="95605"/>
                </a:lnTo>
                <a:lnTo>
                  <a:pt x="18021" y="84317"/>
                </a:lnTo>
                <a:lnTo>
                  <a:pt x="12257" y="70743"/>
                </a:lnTo>
                <a:lnTo>
                  <a:pt x="10133" y="57320"/>
                </a:lnTo>
                <a:lnTo>
                  <a:pt x="9829" y="46482"/>
                </a:lnTo>
                <a:lnTo>
                  <a:pt x="11668" y="28216"/>
                </a:lnTo>
                <a:lnTo>
                  <a:pt x="16360" y="15806"/>
                </a:lnTo>
                <a:lnTo>
                  <a:pt x="22638" y="7571"/>
                </a:lnTo>
                <a:lnTo>
                  <a:pt x="29235" y="1828"/>
                </a:lnTo>
                <a:lnTo>
                  <a:pt x="2820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63563" y="4737786"/>
            <a:ext cx="36115" cy="62716"/>
          </a:xfrm>
          <a:custGeom>
            <a:avLst/>
            <a:gdLst/>
            <a:ahLst/>
            <a:cxnLst/>
            <a:rect l="l" t="t" r="r" b="b"/>
            <a:pathLst>
              <a:path w="29845" h="97790">
                <a:moveTo>
                  <a:pt x="1371" y="0"/>
                </a:moveTo>
                <a:lnTo>
                  <a:pt x="0" y="1816"/>
                </a:lnTo>
                <a:lnTo>
                  <a:pt x="11220" y="13100"/>
                </a:lnTo>
                <a:lnTo>
                  <a:pt x="16986" y="26666"/>
                </a:lnTo>
                <a:lnTo>
                  <a:pt x="19113" y="40085"/>
                </a:lnTo>
                <a:lnTo>
                  <a:pt x="19418" y="50927"/>
                </a:lnTo>
                <a:lnTo>
                  <a:pt x="17573" y="69202"/>
                </a:lnTo>
                <a:lnTo>
                  <a:pt x="12882" y="81618"/>
                </a:lnTo>
                <a:lnTo>
                  <a:pt x="6607" y="89855"/>
                </a:lnTo>
                <a:lnTo>
                  <a:pt x="12" y="95592"/>
                </a:lnTo>
                <a:lnTo>
                  <a:pt x="1041" y="97421"/>
                </a:lnTo>
                <a:lnTo>
                  <a:pt x="12910" y="88362"/>
                </a:lnTo>
                <a:lnTo>
                  <a:pt x="21772" y="77198"/>
                </a:lnTo>
                <a:lnTo>
                  <a:pt x="27317" y="64322"/>
                </a:lnTo>
                <a:lnTo>
                  <a:pt x="29235" y="50126"/>
                </a:lnTo>
                <a:lnTo>
                  <a:pt x="28558" y="39600"/>
                </a:lnTo>
                <a:lnTo>
                  <a:pt x="6443" y="3389"/>
                </a:lnTo>
                <a:lnTo>
                  <a:pt x="13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93639" y="4737273"/>
            <a:ext cx="62241" cy="50906"/>
          </a:xfrm>
          <a:custGeom>
            <a:avLst/>
            <a:gdLst/>
            <a:ahLst/>
            <a:cxnLst/>
            <a:rect l="l" t="t" r="r" b="b"/>
            <a:pathLst>
              <a:path w="51435" h="79375">
                <a:moveTo>
                  <a:pt x="27406" y="0"/>
                </a:moveTo>
                <a:lnTo>
                  <a:pt x="21462" y="1142"/>
                </a:lnTo>
                <a:lnTo>
                  <a:pt x="15633" y="1943"/>
                </a:lnTo>
                <a:lnTo>
                  <a:pt x="9931" y="2628"/>
                </a:lnTo>
                <a:lnTo>
                  <a:pt x="9931" y="4571"/>
                </a:lnTo>
                <a:lnTo>
                  <a:pt x="16548" y="4686"/>
                </a:lnTo>
                <a:lnTo>
                  <a:pt x="17348" y="5257"/>
                </a:lnTo>
                <a:lnTo>
                  <a:pt x="17348" y="9474"/>
                </a:lnTo>
                <a:lnTo>
                  <a:pt x="16332" y="12331"/>
                </a:lnTo>
                <a:lnTo>
                  <a:pt x="15532" y="15532"/>
                </a:lnTo>
                <a:lnTo>
                  <a:pt x="11" y="72704"/>
                </a:lnTo>
                <a:lnTo>
                  <a:pt x="0" y="75717"/>
                </a:lnTo>
                <a:lnTo>
                  <a:pt x="8801" y="79273"/>
                </a:lnTo>
                <a:lnTo>
                  <a:pt x="14846" y="79273"/>
                </a:lnTo>
                <a:lnTo>
                  <a:pt x="25075" y="76631"/>
                </a:lnTo>
                <a:lnTo>
                  <a:pt x="9829" y="76631"/>
                </a:lnTo>
                <a:lnTo>
                  <a:pt x="9856" y="72704"/>
                </a:lnTo>
                <a:lnTo>
                  <a:pt x="11736" y="61610"/>
                </a:lnTo>
                <a:lnTo>
                  <a:pt x="16875" y="48550"/>
                </a:lnTo>
                <a:lnTo>
                  <a:pt x="19893" y="44195"/>
                </a:lnTo>
                <a:lnTo>
                  <a:pt x="16560" y="44195"/>
                </a:lnTo>
                <a:lnTo>
                  <a:pt x="16332" y="44081"/>
                </a:lnTo>
                <a:lnTo>
                  <a:pt x="19444" y="33108"/>
                </a:lnTo>
                <a:lnTo>
                  <a:pt x="22664" y="20997"/>
                </a:lnTo>
                <a:lnTo>
                  <a:pt x="27978" y="571"/>
                </a:lnTo>
                <a:lnTo>
                  <a:pt x="27406" y="0"/>
                </a:lnTo>
                <a:close/>
              </a:path>
              <a:path w="51435" h="79375">
                <a:moveTo>
                  <a:pt x="51384" y="33223"/>
                </a:moveTo>
                <a:lnTo>
                  <a:pt x="40538" y="33223"/>
                </a:lnTo>
                <a:lnTo>
                  <a:pt x="41626" y="39100"/>
                </a:lnTo>
                <a:lnTo>
                  <a:pt x="41681" y="42925"/>
                </a:lnTo>
                <a:lnTo>
                  <a:pt x="15189" y="76619"/>
                </a:lnTo>
                <a:lnTo>
                  <a:pt x="9829" y="76631"/>
                </a:lnTo>
                <a:lnTo>
                  <a:pt x="25124" y="76619"/>
                </a:lnTo>
                <a:lnTo>
                  <a:pt x="27929" y="75894"/>
                </a:lnTo>
                <a:lnTo>
                  <a:pt x="39674" y="67121"/>
                </a:lnTo>
                <a:lnTo>
                  <a:pt x="48143" y="54968"/>
                </a:lnTo>
                <a:lnTo>
                  <a:pt x="51396" y="41452"/>
                </a:lnTo>
                <a:lnTo>
                  <a:pt x="51384" y="33223"/>
                </a:lnTo>
                <a:close/>
              </a:path>
              <a:path w="51435" h="79375">
                <a:moveTo>
                  <a:pt x="45796" y="27635"/>
                </a:moveTo>
                <a:lnTo>
                  <a:pt x="37795" y="27635"/>
                </a:lnTo>
                <a:lnTo>
                  <a:pt x="30673" y="29387"/>
                </a:lnTo>
                <a:lnTo>
                  <a:pt x="24739" y="33686"/>
                </a:lnTo>
                <a:lnTo>
                  <a:pt x="20025" y="39100"/>
                </a:lnTo>
                <a:lnTo>
                  <a:pt x="16560" y="44195"/>
                </a:lnTo>
                <a:lnTo>
                  <a:pt x="19893" y="44195"/>
                </a:lnTo>
                <a:lnTo>
                  <a:pt x="24370" y="37735"/>
                </a:lnTo>
                <a:lnTo>
                  <a:pt x="33350" y="33223"/>
                </a:lnTo>
                <a:lnTo>
                  <a:pt x="51384" y="33223"/>
                </a:lnTo>
                <a:lnTo>
                  <a:pt x="45796" y="2763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04857" y="4000242"/>
            <a:ext cx="2129952" cy="5449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513754" y="1019414"/>
            <a:ext cx="2213002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significantly decreased. Increased  armature m.m.f. can be neutralized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effectively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using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compensating 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winding.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conductively- 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compensated motors,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compensating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connected 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series with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armature  </a:t>
            </a:r>
            <a:r>
              <a:rPr sz="1000" spc="20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[Fig.</a:t>
            </a: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36.43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)]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whereas in inductively- 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compensated      motors,    </a:t>
            </a:r>
            <a:r>
              <a:rPr sz="1000" spc="2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13755" y="1899063"/>
            <a:ext cx="2209928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35" dirty="0">
                <a:solidFill>
                  <a:srgbClr val="231F20"/>
                </a:solidFill>
                <a:latin typeface="Times New Roman"/>
                <a:cs typeface="Times New Roman"/>
              </a:rPr>
              <a:t>compensating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winding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is </a:t>
            </a: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short-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circuited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no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interconnection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 the motor circuit [Fig. 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36.43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13754" y="2192279"/>
            <a:ext cx="6118028" cy="2026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)]. The compensating winding acts as a short-circuited secondary of a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transformer,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 which the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armature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acts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primary.</a:t>
            </a:r>
            <a:r>
              <a:rPr sz="1000" spc="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compensating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proportional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to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armature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180º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out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phase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190"/>
              </a:spcBef>
            </a:pP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Generally,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all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d.c.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‘provided’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commutating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poles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improving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commutation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(as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d.c.</a:t>
            </a:r>
            <a:r>
              <a:rPr sz="1000" spc="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motors).</a:t>
            </a:r>
            <a:r>
              <a:rPr sz="1000" spc="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But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commutating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poles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alone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produce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satisfactory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commutation,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unless  something is done to neutralize the huge voltage induced in the short-circuited armature coil by  transformer action (this voltage is not there in d.c. series motor). It should be noted that in an a.c.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motor,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flux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produced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field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alternating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induces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voltage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(by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transformer  action)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short-circuited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armature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coil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during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commutating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period.</a:t>
            </a:r>
            <a:r>
              <a:rPr sz="1000" spc="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field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winding,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associated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 the armature coil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undergoing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commutation, acts as primary and the armature coil during its  commutating period acts as a short-circuited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secondary.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 transformer action produces heavy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armature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coil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passes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through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commutating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period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results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vicious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sparking,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unless the transformer voltage is neutralized. One method, which is often used for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large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motors,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consists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shunting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commutating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pole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non-inductive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resistance,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shown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 Fig.  36.44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13755" y="4804510"/>
            <a:ext cx="6116491" cy="16158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36.44</a:t>
            </a:r>
            <a:endParaRPr sz="800">
              <a:latin typeface="Arial"/>
              <a:cs typeface="Arial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44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 36.44.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shows the vector diagram of a shunted commutator pole. The current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c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through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commutating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pole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(which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lags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total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current)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resolved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into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rectangular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com-  ponents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d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q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 shown.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d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produces a flux which is in phase with total motor current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whereas  flux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produced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q</a:t>
            </a:r>
            <a:r>
              <a:rPr sz="1050" i="1" spc="-3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lags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00" i="1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90º.</a:t>
            </a:r>
            <a:r>
              <a:rPr sz="1000" spc="1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proper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adjustment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shunt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resistance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(and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hence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),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  voltage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generated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short-circuited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coil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cutting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90º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lagging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component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commu-  tating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pole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made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neutralize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voltage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induced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transformer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action.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36.17. </a:t>
            </a:r>
            <a:r>
              <a:rPr sz="1100" b="1" spc="-15" dirty="0">
                <a:solidFill>
                  <a:srgbClr val="ED1C24"/>
                </a:solidFill>
                <a:latin typeface="Arial"/>
                <a:cs typeface="Arial"/>
              </a:rPr>
              <a:t>Universal</a:t>
            </a:r>
            <a:r>
              <a:rPr sz="1100" b="1" spc="12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ED1C24"/>
                </a:solidFill>
                <a:latin typeface="Arial"/>
                <a:cs typeface="Arial"/>
              </a:rPr>
              <a:t>Motor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53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universal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defined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operated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either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direct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755187" y="1034402"/>
            <a:ext cx="3877363" cy="974536"/>
          </a:xfrm>
          <a:custGeom>
            <a:avLst/>
            <a:gdLst/>
            <a:ahLst/>
            <a:cxnLst/>
            <a:rect l="l" t="t" r="r" b="b"/>
            <a:pathLst>
              <a:path w="3204210" h="1519555">
                <a:moveTo>
                  <a:pt x="0" y="0"/>
                </a:moveTo>
                <a:lnTo>
                  <a:pt x="3204210" y="0"/>
                </a:lnTo>
                <a:lnTo>
                  <a:pt x="3204210" y="1519554"/>
                </a:lnTo>
                <a:lnTo>
                  <a:pt x="0" y="1519554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401259" y="2026775"/>
            <a:ext cx="59167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36.43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879722" y="1098281"/>
            <a:ext cx="1630760" cy="7549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30189" y="1096399"/>
            <a:ext cx="1724078" cy="7530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63732" y="1898575"/>
            <a:ext cx="36115" cy="63530"/>
          </a:xfrm>
          <a:custGeom>
            <a:avLst/>
            <a:gdLst/>
            <a:ahLst/>
            <a:cxnLst/>
            <a:rect l="l" t="t" r="r" b="b"/>
            <a:pathLst>
              <a:path w="29845" h="99060">
                <a:moveTo>
                  <a:pt x="28321" y="0"/>
                </a:moveTo>
                <a:lnTo>
                  <a:pt x="16400" y="9181"/>
                </a:lnTo>
                <a:lnTo>
                  <a:pt x="7497" y="20483"/>
                </a:lnTo>
                <a:lnTo>
                  <a:pt x="1926" y="33516"/>
                </a:lnTo>
                <a:lnTo>
                  <a:pt x="0" y="47891"/>
                </a:lnTo>
                <a:lnTo>
                  <a:pt x="686" y="58558"/>
                </a:lnTo>
                <a:lnTo>
                  <a:pt x="22892" y="95255"/>
                </a:lnTo>
                <a:lnTo>
                  <a:pt x="27990" y="98691"/>
                </a:lnTo>
                <a:lnTo>
                  <a:pt x="29362" y="96850"/>
                </a:lnTo>
                <a:lnTo>
                  <a:pt x="18092" y="85414"/>
                </a:lnTo>
                <a:lnTo>
                  <a:pt x="12304" y="71666"/>
                </a:lnTo>
                <a:lnTo>
                  <a:pt x="10172" y="58070"/>
                </a:lnTo>
                <a:lnTo>
                  <a:pt x="9867" y="47091"/>
                </a:lnTo>
                <a:lnTo>
                  <a:pt x="11718" y="28586"/>
                </a:lnTo>
                <a:lnTo>
                  <a:pt x="16427" y="16014"/>
                </a:lnTo>
                <a:lnTo>
                  <a:pt x="22726" y="7672"/>
                </a:lnTo>
                <a:lnTo>
                  <a:pt x="29349" y="1854"/>
                </a:lnTo>
                <a:lnTo>
                  <a:pt x="28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76687" y="1898575"/>
            <a:ext cx="36115" cy="63530"/>
          </a:xfrm>
          <a:custGeom>
            <a:avLst/>
            <a:gdLst/>
            <a:ahLst/>
            <a:cxnLst/>
            <a:rect l="l" t="t" r="r" b="b"/>
            <a:pathLst>
              <a:path w="29845" h="99060">
                <a:moveTo>
                  <a:pt x="1371" y="0"/>
                </a:moveTo>
                <a:lnTo>
                  <a:pt x="0" y="1841"/>
                </a:lnTo>
                <a:lnTo>
                  <a:pt x="11270" y="13275"/>
                </a:lnTo>
                <a:lnTo>
                  <a:pt x="17057" y="27019"/>
                </a:lnTo>
                <a:lnTo>
                  <a:pt x="19189" y="40610"/>
                </a:lnTo>
                <a:lnTo>
                  <a:pt x="19494" y="51587"/>
                </a:lnTo>
                <a:lnTo>
                  <a:pt x="17643" y="70102"/>
                </a:lnTo>
                <a:lnTo>
                  <a:pt x="12934" y="82680"/>
                </a:lnTo>
                <a:lnTo>
                  <a:pt x="6635" y="91024"/>
                </a:lnTo>
                <a:lnTo>
                  <a:pt x="12" y="96837"/>
                </a:lnTo>
                <a:lnTo>
                  <a:pt x="1041" y="98691"/>
                </a:lnTo>
                <a:lnTo>
                  <a:pt x="12962" y="89513"/>
                </a:lnTo>
                <a:lnTo>
                  <a:pt x="21864" y="78205"/>
                </a:lnTo>
                <a:lnTo>
                  <a:pt x="27435" y="65160"/>
                </a:lnTo>
                <a:lnTo>
                  <a:pt x="29362" y="50774"/>
                </a:lnTo>
                <a:lnTo>
                  <a:pt x="28681" y="40113"/>
                </a:lnTo>
                <a:lnTo>
                  <a:pt x="6469" y="3435"/>
                </a:lnTo>
                <a:lnTo>
                  <a:pt x="13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05754" y="1916005"/>
            <a:ext cx="63777" cy="33801"/>
          </a:xfrm>
          <a:custGeom>
            <a:avLst/>
            <a:gdLst/>
            <a:ahLst/>
            <a:cxnLst/>
            <a:rect l="l" t="t" r="r" b="b"/>
            <a:pathLst>
              <a:path w="52704" h="52705">
                <a:moveTo>
                  <a:pt x="37638" y="0"/>
                </a:moveTo>
                <a:lnTo>
                  <a:pt x="32698" y="0"/>
                </a:lnTo>
                <a:lnTo>
                  <a:pt x="21145" y="3652"/>
                </a:lnTo>
                <a:lnTo>
                  <a:pt x="10589" y="12950"/>
                </a:lnTo>
                <a:lnTo>
                  <a:pt x="2893" y="25435"/>
                </a:lnTo>
                <a:lnTo>
                  <a:pt x="0" y="38290"/>
                </a:lnTo>
                <a:lnTo>
                  <a:pt x="39" y="45580"/>
                </a:lnTo>
                <a:lnTo>
                  <a:pt x="262" y="52311"/>
                </a:lnTo>
                <a:lnTo>
                  <a:pt x="11730" y="52311"/>
                </a:lnTo>
                <a:lnTo>
                  <a:pt x="16802" y="51545"/>
                </a:lnTo>
                <a:lnTo>
                  <a:pt x="21973" y="48801"/>
                </a:lnTo>
                <a:lnTo>
                  <a:pt x="24265" y="46621"/>
                </a:lnTo>
                <a:lnTo>
                  <a:pt x="13331" y="46621"/>
                </a:lnTo>
                <a:lnTo>
                  <a:pt x="9546" y="44538"/>
                </a:lnTo>
                <a:lnTo>
                  <a:pt x="23910" y="6692"/>
                </a:lnTo>
                <a:lnTo>
                  <a:pt x="33282" y="2552"/>
                </a:lnTo>
                <a:lnTo>
                  <a:pt x="40848" y="2552"/>
                </a:lnTo>
                <a:lnTo>
                  <a:pt x="37638" y="0"/>
                </a:lnTo>
                <a:close/>
              </a:path>
              <a:path w="52704" h="52705">
                <a:moveTo>
                  <a:pt x="42493" y="34709"/>
                </a:moveTo>
                <a:lnTo>
                  <a:pt x="34197" y="34709"/>
                </a:lnTo>
                <a:lnTo>
                  <a:pt x="34425" y="34937"/>
                </a:lnTo>
                <a:lnTo>
                  <a:pt x="32597" y="41998"/>
                </a:lnTo>
                <a:lnTo>
                  <a:pt x="32025" y="44538"/>
                </a:lnTo>
                <a:lnTo>
                  <a:pt x="32025" y="52196"/>
                </a:lnTo>
                <a:lnTo>
                  <a:pt x="41766" y="52196"/>
                </a:lnTo>
                <a:lnTo>
                  <a:pt x="45665" y="48005"/>
                </a:lnTo>
                <a:lnTo>
                  <a:pt x="47054" y="46278"/>
                </a:lnTo>
                <a:lnTo>
                  <a:pt x="41080" y="46278"/>
                </a:lnTo>
                <a:lnTo>
                  <a:pt x="40394" y="45580"/>
                </a:lnTo>
                <a:lnTo>
                  <a:pt x="40440" y="44538"/>
                </a:lnTo>
                <a:lnTo>
                  <a:pt x="42047" y="36511"/>
                </a:lnTo>
                <a:lnTo>
                  <a:pt x="42493" y="34709"/>
                </a:lnTo>
                <a:close/>
              </a:path>
              <a:path w="52704" h="52705">
                <a:moveTo>
                  <a:pt x="40848" y="2552"/>
                </a:moveTo>
                <a:lnTo>
                  <a:pt x="36597" y="2552"/>
                </a:lnTo>
                <a:lnTo>
                  <a:pt x="39810" y="4749"/>
                </a:lnTo>
                <a:lnTo>
                  <a:pt x="39810" y="10299"/>
                </a:lnTo>
                <a:lnTo>
                  <a:pt x="37866" y="20759"/>
                </a:lnTo>
                <a:lnTo>
                  <a:pt x="32678" y="32713"/>
                </a:lnTo>
                <a:lnTo>
                  <a:pt x="25210" y="42541"/>
                </a:lnTo>
                <a:lnTo>
                  <a:pt x="16429" y="46621"/>
                </a:lnTo>
                <a:lnTo>
                  <a:pt x="24265" y="46621"/>
                </a:lnTo>
                <a:lnTo>
                  <a:pt x="27661" y="43383"/>
                </a:lnTo>
                <a:lnTo>
                  <a:pt x="34197" y="34709"/>
                </a:lnTo>
                <a:lnTo>
                  <a:pt x="42493" y="34709"/>
                </a:lnTo>
                <a:lnTo>
                  <a:pt x="45708" y="21736"/>
                </a:lnTo>
                <a:lnTo>
                  <a:pt x="49728" y="6248"/>
                </a:lnTo>
                <a:lnTo>
                  <a:pt x="41766" y="6248"/>
                </a:lnTo>
                <a:lnTo>
                  <a:pt x="41423" y="3009"/>
                </a:lnTo>
                <a:lnTo>
                  <a:pt x="40848" y="2552"/>
                </a:lnTo>
                <a:close/>
              </a:path>
              <a:path w="52704" h="52705">
                <a:moveTo>
                  <a:pt x="51164" y="38290"/>
                </a:moveTo>
                <a:lnTo>
                  <a:pt x="45985" y="43411"/>
                </a:lnTo>
                <a:lnTo>
                  <a:pt x="43722" y="46278"/>
                </a:lnTo>
                <a:lnTo>
                  <a:pt x="47054" y="46278"/>
                </a:lnTo>
                <a:lnTo>
                  <a:pt x="52548" y="39446"/>
                </a:lnTo>
                <a:lnTo>
                  <a:pt x="51164" y="38290"/>
                </a:lnTo>
                <a:close/>
              </a:path>
              <a:path w="52704" h="52705">
                <a:moveTo>
                  <a:pt x="50478" y="0"/>
                </a:moveTo>
                <a:lnTo>
                  <a:pt x="43480" y="812"/>
                </a:lnTo>
                <a:lnTo>
                  <a:pt x="43138" y="1155"/>
                </a:lnTo>
                <a:lnTo>
                  <a:pt x="41995" y="6248"/>
                </a:lnTo>
                <a:lnTo>
                  <a:pt x="49728" y="6248"/>
                </a:lnTo>
                <a:lnTo>
                  <a:pt x="51278" y="342"/>
                </a:lnTo>
                <a:lnTo>
                  <a:pt x="5047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19811" y="1898444"/>
            <a:ext cx="36115" cy="63530"/>
          </a:xfrm>
          <a:custGeom>
            <a:avLst/>
            <a:gdLst/>
            <a:ahLst/>
            <a:cxnLst/>
            <a:rect l="l" t="t" r="r" b="b"/>
            <a:pathLst>
              <a:path w="29845" h="99060">
                <a:moveTo>
                  <a:pt x="28321" y="0"/>
                </a:moveTo>
                <a:lnTo>
                  <a:pt x="16400" y="9174"/>
                </a:lnTo>
                <a:lnTo>
                  <a:pt x="7497" y="20473"/>
                </a:lnTo>
                <a:lnTo>
                  <a:pt x="1926" y="33509"/>
                </a:lnTo>
                <a:lnTo>
                  <a:pt x="0" y="47891"/>
                </a:lnTo>
                <a:lnTo>
                  <a:pt x="681" y="58552"/>
                </a:lnTo>
                <a:lnTo>
                  <a:pt x="22892" y="95253"/>
                </a:lnTo>
                <a:lnTo>
                  <a:pt x="27990" y="98691"/>
                </a:lnTo>
                <a:lnTo>
                  <a:pt x="29362" y="96837"/>
                </a:lnTo>
                <a:lnTo>
                  <a:pt x="18092" y="85401"/>
                </a:lnTo>
                <a:lnTo>
                  <a:pt x="12304" y="71653"/>
                </a:lnTo>
                <a:lnTo>
                  <a:pt x="10172" y="58057"/>
                </a:lnTo>
                <a:lnTo>
                  <a:pt x="9867" y="47078"/>
                </a:lnTo>
                <a:lnTo>
                  <a:pt x="11718" y="28573"/>
                </a:lnTo>
                <a:lnTo>
                  <a:pt x="16427" y="16003"/>
                </a:lnTo>
                <a:lnTo>
                  <a:pt x="22726" y="7665"/>
                </a:lnTo>
                <a:lnTo>
                  <a:pt x="29349" y="1854"/>
                </a:lnTo>
                <a:lnTo>
                  <a:pt x="2832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432765" y="1898436"/>
            <a:ext cx="36115" cy="63530"/>
          </a:xfrm>
          <a:custGeom>
            <a:avLst/>
            <a:gdLst/>
            <a:ahLst/>
            <a:cxnLst/>
            <a:rect l="l" t="t" r="r" b="b"/>
            <a:pathLst>
              <a:path w="29845" h="99060">
                <a:moveTo>
                  <a:pt x="1371" y="0"/>
                </a:moveTo>
                <a:lnTo>
                  <a:pt x="0" y="1854"/>
                </a:lnTo>
                <a:lnTo>
                  <a:pt x="11270" y="13280"/>
                </a:lnTo>
                <a:lnTo>
                  <a:pt x="17057" y="27020"/>
                </a:lnTo>
                <a:lnTo>
                  <a:pt x="19189" y="40610"/>
                </a:lnTo>
                <a:lnTo>
                  <a:pt x="19494" y="51587"/>
                </a:lnTo>
                <a:lnTo>
                  <a:pt x="17643" y="70102"/>
                </a:lnTo>
                <a:lnTo>
                  <a:pt x="12934" y="82680"/>
                </a:lnTo>
                <a:lnTo>
                  <a:pt x="6635" y="91024"/>
                </a:lnTo>
                <a:lnTo>
                  <a:pt x="12" y="96837"/>
                </a:lnTo>
                <a:lnTo>
                  <a:pt x="1041" y="98691"/>
                </a:lnTo>
                <a:lnTo>
                  <a:pt x="12962" y="89513"/>
                </a:lnTo>
                <a:lnTo>
                  <a:pt x="21864" y="78205"/>
                </a:lnTo>
                <a:lnTo>
                  <a:pt x="27435" y="65160"/>
                </a:lnTo>
                <a:lnTo>
                  <a:pt x="29362" y="50774"/>
                </a:lnTo>
                <a:lnTo>
                  <a:pt x="28676" y="40115"/>
                </a:lnTo>
                <a:lnTo>
                  <a:pt x="6469" y="3437"/>
                </a:lnTo>
                <a:lnTo>
                  <a:pt x="137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362564" y="1897923"/>
            <a:ext cx="63008" cy="51720"/>
          </a:xfrm>
          <a:custGeom>
            <a:avLst/>
            <a:gdLst/>
            <a:ahLst/>
            <a:cxnLst/>
            <a:rect l="l" t="t" r="r" b="b"/>
            <a:pathLst>
              <a:path w="52070" h="80644">
                <a:moveTo>
                  <a:pt x="27508" y="0"/>
                </a:moveTo>
                <a:lnTo>
                  <a:pt x="21539" y="1155"/>
                </a:lnTo>
                <a:lnTo>
                  <a:pt x="15697" y="1968"/>
                </a:lnTo>
                <a:lnTo>
                  <a:pt x="9969" y="2654"/>
                </a:lnTo>
                <a:lnTo>
                  <a:pt x="9969" y="4622"/>
                </a:lnTo>
                <a:lnTo>
                  <a:pt x="16611" y="4737"/>
                </a:lnTo>
                <a:lnTo>
                  <a:pt x="17411" y="5321"/>
                </a:lnTo>
                <a:lnTo>
                  <a:pt x="17411" y="9601"/>
                </a:lnTo>
                <a:lnTo>
                  <a:pt x="16383" y="12484"/>
                </a:lnTo>
                <a:lnTo>
                  <a:pt x="15582" y="15722"/>
                </a:lnTo>
                <a:lnTo>
                  <a:pt x="9" y="73649"/>
                </a:lnTo>
                <a:lnTo>
                  <a:pt x="0" y="76695"/>
                </a:lnTo>
                <a:lnTo>
                  <a:pt x="8826" y="80302"/>
                </a:lnTo>
                <a:lnTo>
                  <a:pt x="14897" y="80302"/>
                </a:lnTo>
                <a:lnTo>
                  <a:pt x="25185" y="77622"/>
                </a:lnTo>
                <a:lnTo>
                  <a:pt x="9855" y="77622"/>
                </a:lnTo>
                <a:lnTo>
                  <a:pt x="9880" y="73649"/>
                </a:lnTo>
                <a:lnTo>
                  <a:pt x="11772" y="62405"/>
                </a:lnTo>
                <a:lnTo>
                  <a:pt x="16937" y="49174"/>
                </a:lnTo>
                <a:lnTo>
                  <a:pt x="19965" y="44767"/>
                </a:lnTo>
                <a:lnTo>
                  <a:pt x="16611" y="44767"/>
                </a:lnTo>
                <a:lnTo>
                  <a:pt x="16395" y="44653"/>
                </a:lnTo>
                <a:lnTo>
                  <a:pt x="19517" y="33540"/>
                </a:lnTo>
                <a:lnTo>
                  <a:pt x="22752" y="21264"/>
                </a:lnTo>
                <a:lnTo>
                  <a:pt x="28079" y="571"/>
                </a:lnTo>
                <a:lnTo>
                  <a:pt x="27508" y="0"/>
                </a:lnTo>
                <a:close/>
              </a:path>
              <a:path w="52070" h="80644">
                <a:moveTo>
                  <a:pt x="51587" y="33654"/>
                </a:moveTo>
                <a:lnTo>
                  <a:pt x="40703" y="33654"/>
                </a:lnTo>
                <a:lnTo>
                  <a:pt x="41792" y="39606"/>
                </a:lnTo>
                <a:lnTo>
                  <a:pt x="41846" y="43484"/>
                </a:lnTo>
                <a:lnTo>
                  <a:pt x="39900" y="52915"/>
                </a:lnTo>
                <a:lnTo>
                  <a:pt x="34439" y="64192"/>
                </a:lnTo>
                <a:lnTo>
                  <a:pt x="26030" y="73649"/>
                </a:lnTo>
                <a:lnTo>
                  <a:pt x="15240" y="77622"/>
                </a:lnTo>
                <a:lnTo>
                  <a:pt x="25185" y="77622"/>
                </a:lnTo>
                <a:lnTo>
                  <a:pt x="28036" y="76879"/>
                </a:lnTo>
                <a:lnTo>
                  <a:pt x="39828" y="67992"/>
                </a:lnTo>
                <a:lnTo>
                  <a:pt x="48328" y="55681"/>
                </a:lnTo>
                <a:lnTo>
                  <a:pt x="51587" y="41986"/>
                </a:lnTo>
                <a:lnTo>
                  <a:pt x="51587" y="33654"/>
                </a:lnTo>
                <a:close/>
              </a:path>
              <a:path w="52070" h="80644">
                <a:moveTo>
                  <a:pt x="45974" y="27990"/>
                </a:moveTo>
                <a:lnTo>
                  <a:pt x="37947" y="27990"/>
                </a:lnTo>
                <a:lnTo>
                  <a:pt x="30790" y="29765"/>
                </a:lnTo>
                <a:lnTo>
                  <a:pt x="24826" y="34121"/>
                </a:lnTo>
                <a:lnTo>
                  <a:pt x="20090" y="39606"/>
                </a:lnTo>
                <a:lnTo>
                  <a:pt x="16611" y="44767"/>
                </a:lnTo>
                <a:lnTo>
                  <a:pt x="19965" y="44767"/>
                </a:lnTo>
                <a:lnTo>
                  <a:pt x="24465" y="38220"/>
                </a:lnTo>
                <a:lnTo>
                  <a:pt x="33477" y="33654"/>
                </a:lnTo>
                <a:lnTo>
                  <a:pt x="51587" y="33654"/>
                </a:lnTo>
                <a:lnTo>
                  <a:pt x="45974" y="2799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356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98804" y="5447467"/>
            <a:ext cx="3122791" cy="91223"/>
          </a:xfrm>
          <a:custGeom>
            <a:avLst/>
            <a:gdLst/>
            <a:ahLst/>
            <a:cxnLst/>
            <a:rect l="l" t="t" r="r" b="b"/>
            <a:pathLst>
              <a:path w="2580640" h="142240">
                <a:moveTo>
                  <a:pt x="2555562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5"/>
                </a:lnTo>
                <a:lnTo>
                  <a:pt x="6263" y="110189"/>
                </a:lnTo>
                <a:lnTo>
                  <a:pt x="25054" y="141730"/>
                </a:lnTo>
                <a:lnTo>
                  <a:pt x="2555562" y="141730"/>
                </a:lnTo>
                <a:lnTo>
                  <a:pt x="2574353" y="110189"/>
                </a:lnTo>
                <a:lnTo>
                  <a:pt x="2580617" y="70865"/>
                </a:lnTo>
                <a:lnTo>
                  <a:pt x="2574353" y="31540"/>
                </a:lnTo>
                <a:lnTo>
                  <a:pt x="255556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87827" y="5349729"/>
            <a:ext cx="1857999" cy="91223"/>
          </a:xfrm>
          <a:custGeom>
            <a:avLst/>
            <a:gdLst/>
            <a:ahLst/>
            <a:cxnLst/>
            <a:rect l="l" t="t" r="r" b="b"/>
            <a:pathLst>
              <a:path w="1535429" h="142240">
                <a:moveTo>
                  <a:pt x="1509885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5"/>
                </a:lnTo>
                <a:lnTo>
                  <a:pt x="6263" y="110189"/>
                </a:lnTo>
                <a:lnTo>
                  <a:pt x="25054" y="141730"/>
                </a:lnTo>
                <a:lnTo>
                  <a:pt x="1509885" y="141730"/>
                </a:lnTo>
                <a:lnTo>
                  <a:pt x="1528676" y="110189"/>
                </a:lnTo>
                <a:lnTo>
                  <a:pt x="1534939" y="70865"/>
                </a:lnTo>
                <a:lnTo>
                  <a:pt x="1528676" y="31540"/>
                </a:lnTo>
                <a:lnTo>
                  <a:pt x="1509885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1391" y="3346085"/>
            <a:ext cx="3488551" cy="91223"/>
          </a:xfrm>
          <a:custGeom>
            <a:avLst/>
            <a:gdLst/>
            <a:ahLst/>
            <a:cxnLst/>
            <a:rect l="l" t="t" r="r" b="b"/>
            <a:pathLst>
              <a:path w="2882900" h="142239">
                <a:moveTo>
                  <a:pt x="2857675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5"/>
                </a:lnTo>
                <a:lnTo>
                  <a:pt x="6263" y="110189"/>
                </a:lnTo>
                <a:lnTo>
                  <a:pt x="25054" y="141730"/>
                </a:lnTo>
                <a:lnTo>
                  <a:pt x="2857675" y="141730"/>
                </a:lnTo>
                <a:lnTo>
                  <a:pt x="2876466" y="110189"/>
                </a:lnTo>
                <a:lnTo>
                  <a:pt x="2882729" y="70865"/>
                </a:lnTo>
                <a:lnTo>
                  <a:pt x="2876466" y="31540"/>
                </a:lnTo>
                <a:lnTo>
                  <a:pt x="2857675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11391" y="3244436"/>
            <a:ext cx="3834333" cy="91223"/>
          </a:xfrm>
          <a:custGeom>
            <a:avLst/>
            <a:gdLst/>
            <a:ahLst/>
            <a:cxnLst/>
            <a:rect l="l" t="t" r="r" b="b"/>
            <a:pathLst>
              <a:path w="3168650" h="142239">
                <a:moveTo>
                  <a:pt x="3143234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3143234" y="141729"/>
                </a:lnTo>
                <a:lnTo>
                  <a:pt x="3162025" y="110188"/>
                </a:lnTo>
                <a:lnTo>
                  <a:pt x="3168289" y="70864"/>
                </a:lnTo>
                <a:lnTo>
                  <a:pt x="3162025" y="31540"/>
                </a:lnTo>
                <a:lnTo>
                  <a:pt x="3143234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46614" y="3142788"/>
            <a:ext cx="299677" cy="91223"/>
          </a:xfrm>
          <a:custGeom>
            <a:avLst/>
            <a:gdLst/>
            <a:ahLst/>
            <a:cxnLst/>
            <a:rect l="l" t="t" r="r" b="b"/>
            <a:pathLst>
              <a:path w="247650" h="142239">
                <a:moveTo>
                  <a:pt x="221978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21978" y="141729"/>
                </a:lnTo>
                <a:lnTo>
                  <a:pt x="240769" y="110188"/>
                </a:lnTo>
                <a:lnTo>
                  <a:pt x="247032" y="70864"/>
                </a:lnTo>
                <a:lnTo>
                  <a:pt x="240769" y="31540"/>
                </a:lnTo>
                <a:lnTo>
                  <a:pt x="221978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11391" y="3142788"/>
            <a:ext cx="3508530" cy="91223"/>
          </a:xfrm>
          <a:custGeom>
            <a:avLst/>
            <a:gdLst/>
            <a:ahLst/>
            <a:cxnLst/>
            <a:rect l="l" t="t" r="r" b="b"/>
            <a:pathLst>
              <a:path w="2899410" h="142239">
                <a:moveTo>
                  <a:pt x="2874327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874327" y="141729"/>
                </a:lnTo>
                <a:lnTo>
                  <a:pt x="2893118" y="110188"/>
                </a:lnTo>
                <a:lnTo>
                  <a:pt x="2899382" y="70864"/>
                </a:lnTo>
                <a:lnTo>
                  <a:pt x="2893118" y="31540"/>
                </a:lnTo>
                <a:lnTo>
                  <a:pt x="2874327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11392" y="3041140"/>
            <a:ext cx="3833564" cy="91223"/>
          </a:xfrm>
          <a:custGeom>
            <a:avLst/>
            <a:gdLst/>
            <a:ahLst/>
            <a:cxnLst/>
            <a:rect l="l" t="t" r="r" b="b"/>
            <a:pathLst>
              <a:path w="3168015" h="142239">
                <a:moveTo>
                  <a:pt x="3142891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3142891" y="141729"/>
                </a:lnTo>
                <a:lnTo>
                  <a:pt x="3161682" y="110188"/>
                </a:lnTo>
                <a:lnTo>
                  <a:pt x="3167946" y="70864"/>
                </a:lnTo>
                <a:lnTo>
                  <a:pt x="3161682" y="31540"/>
                </a:lnTo>
                <a:lnTo>
                  <a:pt x="3142891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22701" y="2939491"/>
            <a:ext cx="2123098" cy="91223"/>
          </a:xfrm>
          <a:custGeom>
            <a:avLst/>
            <a:gdLst/>
            <a:ahLst/>
            <a:cxnLst/>
            <a:rect l="l" t="t" r="r" b="b"/>
            <a:pathLst>
              <a:path w="1754504" h="142239">
                <a:moveTo>
                  <a:pt x="1728969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1728969" y="141729"/>
                </a:lnTo>
                <a:lnTo>
                  <a:pt x="1747760" y="110188"/>
                </a:lnTo>
                <a:lnTo>
                  <a:pt x="1754023" y="70864"/>
                </a:lnTo>
                <a:lnTo>
                  <a:pt x="1747760" y="31540"/>
                </a:lnTo>
                <a:lnTo>
                  <a:pt x="1728969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11391" y="2634546"/>
            <a:ext cx="338866" cy="91223"/>
          </a:xfrm>
          <a:custGeom>
            <a:avLst/>
            <a:gdLst/>
            <a:ahLst/>
            <a:cxnLst/>
            <a:rect l="l" t="t" r="r" b="b"/>
            <a:pathLst>
              <a:path w="280035" h="142239">
                <a:moveTo>
                  <a:pt x="254722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54722" y="141729"/>
                </a:lnTo>
                <a:lnTo>
                  <a:pt x="273513" y="110188"/>
                </a:lnTo>
                <a:lnTo>
                  <a:pt x="279777" y="70864"/>
                </a:lnTo>
                <a:lnTo>
                  <a:pt x="273513" y="31540"/>
                </a:lnTo>
                <a:lnTo>
                  <a:pt x="25472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11393" y="2532899"/>
            <a:ext cx="1215613" cy="91223"/>
          </a:xfrm>
          <a:custGeom>
            <a:avLst/>
            <a:gdLst/>
            <a:ahLst/>
            <a:cxnLst/>
            <a:rect l="l" t="t" r="r" b="b"/>
            <a:pathLst>
              <a:path w="1004570" h="142239">
                <a:moveTo>
                  <a:pt x="979152" y="0"/>
                </a:moveTo>
                <a:lnTo>
                  <a:pt x="25053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3" y="141729"/>
                </a:lnTo>
                <a:lnTo>
                  <a:pt x="979152" y="141729"/>
                </a:lnTo>
                <a:lnTo>
                  <a:pt x="997943" y="110188"/>
                </a:lnTo>
                <a:lnTo>
                  <a:pt x="1004207" y="70864"/>
                </a:lnTo>
                <a:lnTo>
                  <a:pt x="997943" y="31540"/>
                </a:lnTo>
                <a:lnTo>
                  <a:pt x="979152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06715" y="2429296"/>
            <a:ext cx="1920240" cy="91223"/>
          </a:xfrm>
          <a:custGeom>
            <a:avLst/>
            <a:gdLst/>
            <a:ahLst/>
            <a:cxnLst/>
            <a:rect l="l" t="t" r="r" b="b"/>
            <a:pathLst>
              <a:path w="1586864" h="142239">
                <a:moveTo>
                  <a:pt x="1561364" y="0"/>
                </a:moveTo>
                <a:lnTo>
                  <a:pt x="25053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3" y="141729"/>
                </a:lnTo>
                <a:lnTo>
                  <a:pt x="1561364" y="141729"/>
                </a:lnTo>
                <a:lnTo>
                  <a:pt x="1580155" y="110188"/>
                </a:lnTo>
                <a:lnTo>
                  <a:pt x="1586419" y="70864"/>
                </a:lnTo>
                <a:lnTo>
                  <a:pt x="1580155" y="31540"/>
                </a:lnTo>
                <a:lnTo>
                  <a:pt x="1561364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98805" y="2022703"/>
            <a:ext cx="1961734" cy="91223"/>
          </a:xfrm>
          <a:custGeom>
            <a:avLst/>
            <a:gdLst/>
            <a:ahLst/>
            <a:cxnLst/>
            <a:rect l="l" t="t" r="r" b="b"/>
            <a:pathLst>
              <a:path w="1621155" h="142239">
                <a:moveTo>
                  <a:pt x="1595629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1595629" y="141729"/>
                </a:lnTo>
                <a:lnTo>
                  <a:pt x="1614420" y="110188"/>
                </a:lnTo>
                <a:lnTo>
                  <a:pt x="1620683" y="70864"/>
                </a:lnTo>
                <a:lnTo>
                  <a:pt x="1614420" y="31540"/>
                </a:lnTo>
                <a:lnTo>
                  <a:pt x="1595629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498805" y="1921055"/>
            <a:ext cx="3527740" cy="91223"/>
          </a:xfrm>
          <a:custGeom>
            <a:avLst/>
            <a:gdLst/>
            <a:ahLst/>
            <a:cxnLst/>
            <a:rect l="l" t="t" r="r" b="b"/>
            <a:pathLst>
              <a:path w="2915285" h="142239">
                <a:moveTo>
                  <a:pt x="2890046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890046" y="141729"/>
                </a:lnTo>
                <a:lnTo>
                  <a:pt x="2908837" y="110188"/>
                </a:lnTo>
                <a:lnTo>
                  <a:pt x="2915100" y="70864"/>
                </a:lnTo>
                <a:lnTo>
                  <a:pt x="2908837" y="31540"/>
                </a:lnTo>
                <a:lnTo>
                  <a:pt x="2890046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75430" y="1819407"/>
            <a:ext cx="3251115" cy="91223"/>
          </a:xfrm>
          <a:custGeom>
            <a:avLst/>
            <a:gdLst/>
            <a:ahLst/>
            <a:cxnLst/>
            <a:rect l="l" t="t" r="r" b="b"/>
            <a:pathLst>
              <a:path w="2686685" h="142239">
                <a:moveTo>
                  <a:pt x="2661339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661339" y="141729"/>
                </a:lnTo>
                <a:lnTo>
                  <a:pt x="2680130" y="110188"/>
                </a:lnTo>
                <a:lnTo>
                  <a:pt x="2686394" y="70864"/>
                </a:lnTo>
                <a:lnTo>
                  <a:pt x="2680130" y="31540"/>
                </a:lnTo>
                <a:lnTo>
                  <a:pt x="2661339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68679" y="977713"/>
            <a:ext cx="3087445" cy="0"/>
          </a:xfrm>
          <a:custGeom>
            <a:avLst/>
            <a:gdLst/>
            <a:ahLst/>
            <a:cxnLst/>
            <a:rect l="l" t="t" r="r" b="b"/>
            <a:pathLst>
              <a:path w="2551429">
                <a:moveTo>
                  <a:pt x="0" y="0"/>
                </a:moveTo>
                <a:lnTo>
                  <a:pt x="2551176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408638" y="845440"/>
            <a:ext cx="15437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Single-phase</a:t>
            </a:r>
            <a:r>
              <a:rPr sz="10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AAA"/>
                </a:solidFill>
                <a:latin typeface="Arial"/>
                <a:cs typeface="Arial"/>
              </a:rPr>
              <a:t>Motors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42769" y="842426"/>
            <a:ext cx="1307823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54610">
              <a:lnSpc>
                <a:spcPts val="1375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1391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29968" y="1834638"/>
            <a:ext cx="2593361" cy="1104040"/>
          </a:xfrm>
          <a:custGeom>
            <a:avLst/>
            <a:gdLst/>
            <a:ahLst/>
            <a:cxnLst/>
            <a:rect l="l" t="t" r="r" b="b"/>
            <a:pathLst>
              <a:path w="2143125" h="1721485">
                <a:moveTo>
                  <a:pt x="0" y="0"/>
                </a:moveTo>
                <a:lnTo>
                  <a:pt x="2143125" y="0"/>
                </a:lnTo>
                <a:lnTo>
                  <a:pt x="2143125" y="1721485"/>
                </a:lnTo>
                <a:lnTo>
                  <a:pt x="0" y="1721485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13755" y="1017460"/>
            <a:ext cx="6116491" cy="1223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8285" lvl="1" indent="-235585">
              <a:lnSpc>
                <a:spcPct val="100000"/>
              </a:lnSpc>
              <a:buAutoNum type="alphaLcPeriod" startAt="3"/>
              <a:tabLst>
                <a:tab pos="248920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supply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approximately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same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output.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4000"/>
              </a:lnSpc>
              <a:spcBef>
                <a:spcPts val="190"/>
              </a:spcBef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fact,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smaller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version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(5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150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W)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a.c.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described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Art.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36.16.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Being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 series-wound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 has high starting torque and a variable speed characteristic. It runs at dan-  gerously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high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no-load.</a:t>
            </a:r>
            <a:r>
              <a:rPr sz="1000" spc="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why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such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usually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built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into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device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they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drive.</a:t>
            </a:r>
            <a:endParaRPr sz="10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260"/>
              </a:spcBef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Generally,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universal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manufactured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types:</a:t>
            </a:r>
            <a:endParaRPr sz="1000">
              <a:latin typeface="Times New Roman"/>
              <a:cs typeface="Times New Roman"/>
            </a:endParaRPr>
          </a:p>
          <a:p>
            <a:pPr marL="469900" lvl="2" indent="-228600">
              <a:lnSpc>
                <a:spcPct val="100000"/>
              </a:lnSpc>
              <a:spcBef>
                <a:spcPts val="235"/>
              </a:spcBef>
              <a:buFont typeface="Times New Roman"/>
              <a:buAutoNum type="arabicPeriod"/>
              <a:tabLst>
                <a:tab pos="469265" algn="l"/>
                <a:tab pos="469900" algn="l"/>
              </a:tabLst>
            </a:pPr>
            <a:r>
              <a:rPr sz="1000" b="1" i="1" spc="-10" dirty="0">
                <a:solidFill>
                  <a:srgbClr val="EC008C"/>
                </a:solidFill>
                <a:latin typeface="Times New Roman"/>
                <a:cs typeface="Times New Roman"/>
              </a:rPr>
              <a:t>concentrated-pole, non-compensated type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(low power</a:t>
            </a:r>
            <a:r>
              <a:rPr sz="1000" spc="22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rating)</a:t>
            </a:r>
            <a:endParaRPr sz="1000">
              <a:latin typeface="Times New Roman"/>
              <a:cs typeface="Times New Roman"/>
            </a:endParaRPr>
          </a:p>
          <a:p>
            <a:pPr marL="469900" lvl="2" indent="-228600">
              <a:lnSpc>
                <a:spcPct val="100000"/>
              </a:lnSpc>
              <a:spcBef>
                <a:spcPts val="260"/>
              </a:spcBef>
              <a:buFont typeface="Times New Roman"/>
              <a:buAutoNum type="arabicPeriod"/>
              <a:tabLst>
                <a:tab pos="469265" algn="l"/>
                <a:tab pos="469900" algn="l"/>
              </a:tabLst>
            </a:pPr>
            <a:r>
              <a:rPr sz="1000" b="1" i="1" spc="-5" dirty="0">
                <a:solidFill>
                  <a:srgbClr val="EC008C"/>
                </a:solidFill>
                <a:latin typeface="Times New Roman"/>
                <a:cs typeface="Times New Roman"/>
              </a:rPr>
              <a:t>distributed-field compensated type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(high power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rating)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13755" y="1807189"/>
            <a:ext cx="3499309" cy="14403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8600" algn="just">
              <a:lnSpc>
                <a:spcPct val="104000"/>
              </a:lnSpc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non-compensated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salient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poles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and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just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like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2-pole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d.c.</a:t>
            </a:r>
            <a:r>
              <a:rPr sz="1000" spc="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except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whole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  its magnetic path is laminated (Fig. 36.45). The lami-  nated stator is necessary because the flux is alternating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operated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from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a.c.</a:t>
            </a:r>
            <a:r>
              <a:rPr sz="1000" spc="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supply.</a:t>
            </a:r>
            <a:r>
              <a:rPr sz="1000" spc="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armature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wound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type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similar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small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d.c.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motor.</a:t>
            </a:r>
            <a:r>
              <a:rPr sz="1000" spc="1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 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consists essentially of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 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laminated core having  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 either</a:t>
            </a:r>
            <a:endParaRPr sz="1000">
              <a:latin typeface="Times New Roman"/>
              <a:cs typeface="Times New Roman"/>
            </a:endParaRPr>
          </a:p>
          <a:p>
            <a:pPr marL="1923414" marR="5080" algn="just">
              <a:lnSpc>
                <a:spcPct val="104000"/>
              </a:lnSpc>
              <a:spcBef>
                <a:spcPts val="2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straight or skewed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slots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commu-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tator to which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leads of the</a:t>
            </a:r>
            <a:r>
              <a:rPr sz="1000" spc="2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arma-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26341" y="2927274"/>
            <a:ext cx="3804365" cy="11526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4000"/>
              </a:lnSpc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ture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connected.</a:t>
            </a:r>
            <a:r>
              <a:rPr sz="1000" spc="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distributed-field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compensated  type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core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similar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split-phase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wound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armature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similar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small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d.c.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motor.</a:t>
            </a:r>
            <a:r>
              <a:rPr sz="1000" spc="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compensating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reduce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reactance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voltage  present in the armature when motor runs on a.c.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supply.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  voltage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caused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alternating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flux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transformer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action  (Art.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36.16).</a:t>
            </a:r>
            <a:endParaRPr sz="1000">
              <a:latin typeface="Times New Roman"/>
              <a:cs typeface="Times New Roman"/>
            </a:endParaRPr>
          </a:p>
          <a:p>
            <a:pPr marL="73660" algn="just">
              <a:lnSpc>
                <a:spcPct val="100000"/>
              </a:lnSpc>
              <a:spcBef>
                <a:spcPts val="26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 a 2-pole non-compensated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voltage induced</a:t>
            </a:r>
            <a:r>
              <a:rPr sz="1000" spc="1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13755" y="3758053"/>
            <a:ext cx="6116491" cy="3200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transformer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action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coil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during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commutation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period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sufficient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cause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serious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com-  mutation trouble.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Moreover,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high-resistance brushes are used to aid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commutation.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13755" y="5226741"/>
            <a:ext cx="6117259" cy="9438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525">
              <a:lnSpc>
                <a:spcPct val="100000"/>
              </a:lnSpc>
              <a:tabLst>
                <a:tab pos="3450590" algn="l"/>
              </a:tabLst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36.46	</a:t>
            </a: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Fig.36.47</a:t>
            </a:r>
            <a:endParaRPr sz="800">
              <a:latin typeface="Arial"/>
              <a:cs typeface="Arial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445"/>
              </a:spcBef>
            </a:pP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(</a:t>
            </a:r>
            <a:r>
              <a:rPr sz="1000" b="1" i="1" dirty="0">
                <a:solidFill>
                  <a:srgbClr val="EC008C"/>
                </a:solidFill>
                <a:latin typeface="Times New Roman"/>
                <a:cs typeface="Times New Roman"/>
              </a:rPr>
              <a:t>a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) </a:t>
            </a:r>
            <a:r>
              <a:rPr sz="1000" b="1" spc="-40" dirty="0">
                <a:solidFill>
                  <a:srgbClr val="EC008C"/>
                </a:solidFill>
                <a:latin typeface="Times New Roman"/>
                <a:cs typeface="Times New Roman"/>
              </a:rPr>
              <a:t>Operation.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 explained in Art. 36.16, such motors develop unidirectional torque,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regard-  less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whether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they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operate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d.c.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a.c.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supply.</a:t>
            </a:r>
            <a:r>
              <a:rPr sz="1000" spc="1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production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unidirectional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torque,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when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 motor runs on a.c. supply can be easily understood from Fig. 36.46. The motor works on the same  principle as a d.c. motor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. force between the main pole flux and the current-carrying armature  conductors. This is true regardless of whether the current is alternating or direct (Fig.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36.47).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63701" y="2590483"/>
            <a:ext cx="2213002" cy="1017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446903" y="3612097"/>
            <a:ext cx="59167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36.45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116799" y="1875362"/>
            <a:ext cx="2438144" cy="953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36500" y="4013233"/>
            <a:ext cx="6071155" cy="1165127"/>
          </a:xfrm>
          <a:custGeom>
            <a:avLst/>
            <a:gdLst/>
            <a:ahLst/>
            <a:cxnLst/>
            <a:rect l="l" t="t" r="r" b="b"/>
            <a:pathLst>
              <a:path w="5017135" h="1816734">
                <a:moveTo>
                  <a:pt x="0" y="0"/>
                </a:moveTo>
                <a:lnTo>
                  <a:pt x="5017008" y="0"/>
                </a:lnTo>
                <a:lnTo>
                  <a:pt x="5017008" y="1816608"/>
                </a:lnTo>
                <a:lnTo>
                  <a:pt x="0" y="1816608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04696" y="4060767"/>
            <a:ext cx="2338210" cy="912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41413" y="4060619"/>
            <a:ext cx="2338225" cy="9130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029968" y="1834638"/>
            <a:ext cx="2593361" cy="17620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50">
              <a:latin typeface="Times New Roman"/>
              <a:cs typeface="Times New Roman"/>
            </a:endParaRPr>
          </a:p>
          <a:p>
            <a:pPr marL="718185">
              <a:lnSpc>
                <a:spcPct val="100000"/>
              </a:lnSpc>
              <a:spcBef>
                <a:spcPts val="5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Universal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 motor.</a:t>
            </a:r>
            <a:endParaRPr sz="8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34102" y="3130516"/>
            <a:ext cx="268173" cy="142128"/>
          </a:xfrm>
          <a:custGeom>
            <a:avLst/>
            <a:gdLst/>
            <a:ahLst/>
            <a:cxnLst/>
            <a:rect l="l" t="t" r="r" b="b"/>
            <a:pathLst>
              <a:path w="221615" h="221614">
                <a:moveTo>
                  <a:pt x="215658" y="0"/>
                </a:moveTo>
                <a:lnTo>
                  <a:pt x="5499" y="0"/>
                </a:lnTo>
                <a:lnTo>
                  <a:pt x="0" y="5486"/>
                </a:lnTo>
                <a:lnTo>
                  <a:pt x="0" y="215658"/>
                </a:lnTo>
                <a:lnTo>
                  <a:pt x="5499" y="221157"/>
                </a:lnTo>
                <a:lnTo>
                  <a:pt x="215658" y="221157"/>
                </a:lnTo>
                <a:lnTo>
                  <a:pt x="221157" y="215658"/>
                </a:lnTo>
                <a:lnTo>
                  <a:pt x="221157" y="183357"/>
                </a:lnTo>
                <a:lnTo>
                  <a:pt x="51935" y="183357"/>
                </a:lnTo>
                <a:lnTo>
                  <a:pt x="51625" y="178257"/>
                </a:lnTo>
                <a:lnTo>
                  <a:pt x="56369" y="172069"/>
                </a:lnTo>
                <a:lnTo>
                  <a:pt x="59118" y="164599"/>
                </a:lnTo>
                <a:lnTo>
                  <a:pt x="60305" y="156541"/>
                </a:lnTo>
                <a:lnTo>
                  <a:pt x="60363" y="148589"/>
                </a:lnTo>
                <a:lnTo>
                  <a:pt x="45641" y="138983"/>
                </a:lnTo>
                <a:lnTo>
                  <a:pt x="34353" y="127193"/>
                </a:lnTo>
                <a:lnTo>
                  <a:pt x="27123" y="113646"/>
                </a:lnTo>
                <a:lnTo>
                  <a:pt x="24574" y="98767"/>
                </a:lnTo>
                <a:lnTo>
                  <a:pt x="31333" y="74868"/>
                </a:lnTo>
                <a:lnTo>
                  <a:pt x="49764" y="55349"/>
                </a:lnTo>
                <a:lnTo>
                  <a:pt x="77102" y="42189"/>
                </a:lnTo>
                <a:lnTo>
                  <a:pt x="110578" y="37363"/>
                </a:lnTo>
                <a:lnTo>
                  <a:pt x="221157" y="37363"/>
                </a:lnTo>
                <a:lnTo>
                  <a:pt x="221157" y="5486"/>
                </a:lnTo>
                <a:lnTo>
                  <a:pt x="215658" y="0"/>
                </a:lnTo>
                <a:close/>
              </a:path>
              <a:path w="221615" h="221614">
                <a:moveTo>
                  <a:pt x="105270" y="160032"/>
                </a:moveTo>
                <a:lnTo>
                  <a:pt x="85715" y="174978"/>
                </a:lnTo>
                <a:lnTo>
                  <a:pt x="65617" y="182508"/>
                </a:lnTo>
                <a:lnTo>
                  <a:pt x="51935" y="183357"/>
                </a:lnTo>
                <a:lnTo>
                  <a:pt x="221157" y="183357"/>
                </a:lnTo>
                <a:lnTo>
                  <a:pt x="221157" y="160223"/>
                </a:lnTo>
                <a:lnTo>
                  <a:pt x="110578" y="160223"/>
                </a:lnTo>
                <a:lnTo>
                  <a:pt x="105270" y="160032"/>
                </a:lnTo>
                <a:close/>
              </a:path>
              <a:path w="221615" h="221614">
                <a:moveTo>
                  <a:pt x="221157" y="37363"/>
                </a:moveTo>
                <a:lnTo>
                  <a:pt x="110578" y="37363"/>
                </a:lnTo>
                <a:lnTo>
                  <a:pt x="144055" y="42189"/>
                </a:lnTo>
                <a:lnTo>
                  <a:pt x="171392" y="55349"/>
                </a:lnTo>
                <a:lnTo>
                  <a:pt x="189824" y="74868"/>
                </a:lnTo>
                <a:lnTo>
                  <a:pt x="196583" y="98767"/>
                </a:lnTo>
                <a:lnTo>
                  <a:pt x="189824" y="122686"/>
                </a:lnTo>
                <a:lnTo>
                  <a:pt x="171392" y="142220"/>
                </a:lnTo>
                <a:lnTo>
                  <a:pt x="144055" y="155392"/>
                </a:lnTo>
                <a:lnTo>
                  <a:pt x="110578" y="160223"/>
                </a:lnTo>
                <a:lnTo>
                  <a:pt x="221157" y="160223"/>
                </a:lnTo>
                <a:lnTo>
                  <a:pt x="221157" y="37363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663840" y="3154477"/>
            <a:ext cx="208237" cy="93666"/>
          </a:xfrm>
          <a:custGeom>
            <a:avLst/>
            <a:gdLst/>
            <a:ahLst/>
            <a:cxnLst/>
            <a:rect l="l" t="t" r="r" b="b"/>
            <a:pathLst>
              <a:path w="172084" h="146050">
                <a:moveTo>
                  <a:pt x="86004" y="122859"/>
                </a:moveTo>
                <a:lnTo>
                  <a:pt x="84200" y="122859"/>
                </a:lnTo>
                <a:lnTo>
                  <a:pt x="82448" y="122758"/>
                </a:lnTo>
                <a:lnTo>
                  <a:pt x="80695" y="122669"/>
                </a:lnTo>
                <a:lnTo>
                  <a:pt x="61140" y="137614"/>
                </a:lnTo>
                <a:lnTo>
                  <a:pt x="41043" y="145145"/>
                </a:lnTo>
                <a:lnTo>
                  <a:pt x="27360" y="145993"/>
                </a:lnTo>
                <a:lnTo>
                  <a:pt x="27050" y="140893"/>
                </a:lnTo>
                <a:lnTo>
                  <a:pt x="31795" y="134706"/>
                </a:lnTo>
                <a:lnTo>
                  <a:pt x="34543" y="127236"/>
                </a:lnTo>
                <a:lnTo>
                  <a:pt x="35730" y="119178"/>
                </a:lnTo>
                <a:lnTo>
                  <a:pt x="35788" y="111226"/>
                </a:lnTo>
                <a:lnTo>
                  <a:pt x="21066" y="101620"/>
                </a:lnTo>
                <a:lnTo>
                  <a:pt x="9778" y="89830"/>
                </a:lnTo>
                <a:lnTo>
                  <a:pt x="2548" y="76282"/>
                </a:lnTo>
                <a:lnTo>
                  <a:pt x="0" y="61404"/>
                </a:lnTo>
                <a:lnTo>
                  <a:pt x="6758" y="37504"/>
                </a:lnTo>
                <a:lnTo>
                  <a:pt x="25190" y="17986"/>
                </a:lnTo>
                <a:lnTo>
                  <a:pt x="52527" y="4825"/>
                </a:lnTo>
                <a:lnTo>
                  <a:pt x="86004" y="0"/>
                </a:lnTo>
                <a:lnTo>
                  <a:pt x="119480" y="4825"/>
                </a:lnTo>
                <a:lnTo>
                  <a:pt x="146818" y="17986"/>
                </a:lnTo>
                <a:lnTo>
                  <a:pt x="165250" y="37504"/>
                </a:lnTo>
                <a:lnTo>
                  <a:pt x="172008" y="61404"/>
                </a:lnTo>
                <a:lnTo>
                  <a:pt x="165250" y="85322"/>
                </a:lnTo>
                <a:lnTo>
                  <a:pt x="146818" y="104857"/>
                </a:lnTo>
                <a:lnTo>
                  <a:pt x="119480" y="118029"/>
                </a:lnTo>
                <a:lnTo>
                  <a:pt x="86004" y="122859"/>
                </a:lnTo>
              </a:path>
            </a:pathLst>
          </a:custGeom>
          <a:ln w="7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634102" y="3130516"/>
            <a:ext cx="268173" cy="142128"/>
          </a:xfrm>
          <a:custGeom>
            <a:avLst/>
            <a:gdLst/>
            <a:ahLst/>
            <a:cxnLst/>
            <a:rect l="l" t="t" r="r" b="b"/>
            <a:pathLst>
              <a:path w="221615" h="221614">
                <a:moveTo>
                  <a:pt x="208876" y="0"/>
                </a:moveTo>
                <a:lnTo>
                  <a:pt x="12280" y="0"/>
                </a:lnTo>
                <a:lnTo>
                  <a:pt x="5499" y="0"/>
                </a:lnTo>
                <a:lnTo>
                  <a:pt x="0" y="5486"/>
                </a:lnTo>
                <a:lnTo>
                  <a:pt x="0" y="12280"/>
                </a:lnTo>
                <a:lnTo>
                  <a:pt x="0" y="208876"/>
                </a:lnTo>
                <a:lnTo>
                  <a:pt x="0" y="215658"/>
                </a:lnTo>
                <a:lnTo>
                  <a:pt x="5499" y="221157"/>
                </a:lnTo>
                <a:lnTo>
                  <a:pt x="12280" y="221157"/>
                </a:lnTo>
                <a:lnTo>
                  <a:pt x="208876" y="221157"/>
                </a:lnTo>
                <a:lnTo>
                  <a:pt x="215658" y="221157"/>
                </a:lnTo>
                <a:lnTo>
                  <a:pt x="221157" y="215658"/>
                </a:lnTo>
                <a:lnTo>
                  <a:pt x="221157" y="208876"/>
                </a:lnTo>
                <a:lnTo>
                  <a:pt x="221157" y="12280"/>
                </a:lnTo>
                <a:lnTo>
                  <a:pt x="221157" y="5486"/>
                </a:lnTo>
                <a:lnTo>
                  <a:pt x="215658" y="0"/>
                </a:lnTo>
                <a:lnTo>
                  <a:pt x="208876" y="0"/>
                </a:lnTo>
                <a:close/>
              </a:path>
            </a:pathLst>
          </a:custGeom>
          <a:ln w="7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377748" y="3128127"/>
            <a:ext cx="2766252" cy="605294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400"/>
              </a:spcBef>
            </a:pPr>
            <a:r>
              <a:rPr sz="800" b="1" i="1" dirty="0">
                <a:latin typeface="Arial"/>
                <a:cs typeface="Arial"/>
              </a:rPr>
              <a:t>DELL</a:t>
            </a:r>
            <a:endParaRPr sz="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40"/>
              </a:spcBef>
            </a:pPr>
            <a:r>
              <a:rPr sz="800" i="1" dirty="0">
                <a:latin typeface="Arial"/>
                <a:cs typeface="Arial"/>
              </a:rPr>
              <a:t>2018-11-21</a:t>
            </a:r>
            <a:r>
              <a:rPr sz="800" i="1" spc="-100" dirty="0">
                <a:latin typeface="Arial"/>
                <a:cs typeface="Arial"/>
              </a:rPr>
              <a:t> </a:t>
            </a:r>
            <a:r>
              <a:rPr sz="800" i="1" dirty="0">
                <a:latin typeface="Arial"/>
                <a:cs typeface="Arial"/>
              </a:rPr>
              <a:t>17:17:01</a:t>
            </a:r>
            <a:endParaRPr sz="8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40"/>
              </a:spcBef>
            </a:pPr>
            <a:r>
              <a:rPr sz="1000" dirty="0">
                <a:latin typeface="Arial"/>
                <a:cs typeface="Arial"/>
              </a:rPr>
              <a:t>--------------------------------------------</a:t>
            </a:r>
            <a:endParaRPr sz="10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1000" dirty="0">
                <a:latin typeface="Arial"/>
                <a:cs typeface="Arial"/>
              </a:rPr>
              <a:t>advantage of compensated</a:t>
            </a:r>
            <a:r>
              <a:rPr sz="1000" spc="-10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type 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773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06181" y="2734241"/>
            <a:ext cx="4057938" cy="91223"/>
          </a:xfrm>
          <a:custGeom>
            <a:avLst/>
            <a:gdLst/>
            <a:ahLst/>
            <a:cxnLst/>
            <a:rect l="l" t="t" r="r" b="b"/>
            <a:pathLst>
              <a:path w="3353435" h="142239">
                <a:moveTo>
                  <a:pt x="3328134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3328134" y="141729"/>
                </a:lnTo>
                <a:lnTo>
                  <a:pt x="3346924" y="110188"/>
                </a:lnTo>
                <a:lnTo>
                  <a:pt x="3353188" y="70864"/>
                </a:lnTo>
                <a:lnTo>
                  <a:pt x="3346924" y="31540"/>
                </a:lnTo>
                <a:lnTo>
                  <a:pt x="3328134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43541" y="2636502"/>
            <a:ext cx="385738" cy="91223"/>
          </a:xfrm>
          <a:custGeom>
            <a:avLst/>
            <a:gdLst/>
            <a:ahLst/>
            <a:cxnLst/>
            <a:rect l="l" t="t" r="r" b="b"/>
            <a:pathLst>
              <a:path w="318770" h="142239">
                <a:moveTo>
                  <a:pt x="293526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293526" y="141729"/>
                </a:lnTo>
                <a:lnTo>
                  <a:pt x="312317" y="110188"/>
                </a:lnTo>
                <a:lnTo>
                  <a:pt x="318580" y="70864"/>
                </a:lnTo>
                <a:lnTo>
                  <a:pt x="312317" y="31540"/>
                </a:lnTo>
                <a:lnTo>
                  <a:pt x="293526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30723" y="2636502"/>
            <a:ext cx="1675119" cy="91223"/>
          </a:xfrm>
          <a:custGeom>
            <a:avLst/>
            <a:gdLst/>
            <a:ahLst/>
            <a:cxnLst/>
            <a:rect l="l" t="t" r="r" b="b"/>
            <a:pathLst>
              <a:path w="1384300" h="142239">
                <a:moveTo>
                  <a:pt x="1359004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1359004" y="141729"/>
                </a:lnTo>
                <a:lnTo>
                  <a:pt x="1377795" y="110188"/>
                </a:lnTo>
                <a:lnTo>
                  <a:pt x="1384059" y="70864"/>
                </a:lnTo>
                <a:lnTo>
                  <a:pt x="1377795" y="31540"/>
                </a:lnTo>
                <a:lnTo>
                  <a:pt x="1359004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7630" y="2636502"/>
            <a:ext cx="907484" cy="91223"/>
          </a:xfrm>
          <a:custGeom>
            <a:avLst/>
            <a:gdLst/>
            <a:ahLst/>
            <a:cxnLst/>
            <a:rect l="l" t="t" r="r" b="b"/>
            <a:pathLst>
              <a:path w="749935" h="142239">
                <a:moveTo>
                  <a:pt x="724327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724327" y="141729"/>
                </a:lnTo>
                <a:lnTo>
                  <a:pt x="743118" y="110188"/>
                </a:lnTo>
                <a:lnTo>
                  <a:pt x="749382" y="70864"/>
                </a:lnTo>
                <a:lnTo>
                  <a:pt x="743118" y="31540"/>
                </a:lnTo>
                <a:lnTo>
                  <a:pt x="724327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06182" y="2325693"/>
            <a:ext cx="2876902" cy="91223"/>
          </a:xfrm>
          <a:custGeom>
            <a:avLst/>
            <a:gdLst/>
            <a:ahLst/>
            <a:cxnLst/>
            <a:rect l="l" t="t" r="r" b="b"/>
            <a:pathLst>
              <a:path w="2377440" h="142239">
                <a:moveTo>
                  <a:pt x="2352290" y="0"/>
                </a:moveTo>
                <a:lnTo>
                  <a:pt x="25053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3" y="141729"/>
                </a:lnTo>
                <a:lnTo>
                  <a:pt x="2352290" y="141729"/>
                </a:lnTo>
                <a:lnTo>
                  <a:pt x="2371080" y="110188"/>
                </a:lnTo>
                <a:lnTo>
                  <a:pt x="2377344" y="70864"/>
                </a:lnTo>
                <a:lnTo>
                  <a:pt x="2371080" y="31540"/>
                </a:lnTo>
                <a:lnTo>
                  <a:pt x="2352290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33753" y="2227954"/>
            <a:ext cx="1197172" cy="91223"/>
          </a:xfrm>
          <a:custGeom>
            <a:avLst/>
            <a:gdLst/>
            <a:ahLst/>
            <a:cxnLst/>
            <a:rect l="l" t="t" r="r" b="b"/>
            <a:pathLst>
              <a:path w="989329" h="142239">
                <a:moveTo>
                  <a:pt x="964175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964175" y="141729"/>
                </a:lnTo>
                <a:lnTo>
                  <a:pt x="982966" y="110188"/>
                </a:lnTo>
                <a:lnTo>
                  <a:pt x="989229" y="70864"/>
                </a:lnTo>
                <a:lnTo>
                  <a:pt x="982966" y="31540"/>
                </a:lnTo>
                <a:lnTo>
                  <a:pt x="964175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06182" y="1317030"/>
            <a:ext cx="3593054" cy="91223"/>
          </a:xfrm>
          <a:custGeom>
            <a:avLst/>
            <a:gdLst/>
            <a:ahLst/>
            <a:cxnLst/>
            <a:rect l="l" t="t" r="r" b="b"/>
            <a:pathLst>
              <a:path w="2969260" h="142239">
                <a:moveTo>
                  <a:pt x="2944081" y="0"/>
                </a:moveTo>
                <a:lnTo>
                  <a:pt x="25053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3" y="141729"/>
                </a:lnTo>
                <a:lnTo>
                  <a:pt x="2944081" y="141729"/>
                </a:lnTo>
                <a:lnTo>
                  <a:pt x="2962872" y="110188"/>
                </a:lnTo>
                <a:lnTo>
                  <a:pt x="2969135" y="70864"/>
                </a:lnTo>
                <a:lnTo>
                  <a:pt x="2962872" y="31540"/>
                </a:lnTo>
                <a:lnTo>
                  <a:pt x="2944081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80332" y="1219291"/>
            <a:ext cx="746888" cy="91223"/>
          </a:xfrm>
          <a:custGeom>
            <a:avLst/>
            <a:gdLst/>
            <a:ahLst/>
            <a:cxnLst/>
            <a:rect l="l" t="t" r="r" b="b"/>
            <a:pathLst>
              <a:path w="617220" h="142239">
                <a:moveTo>
                  <a:pt x="591666" y="0"/>
                </a:moveTo>
                <a:lnTo>
                  <a:pt x="25054" y="0"/>
                </a:lnTo>
                <a:lnTo>
                  <a:pt x="6263" y="31540"/>
                </a:lnTo>
                <a:lnTo>
                  <a:pt x="0" y="70864"/>
                </a:lnTo>
                <a:lnTo>
                  <a:pt x="6263" y="110188"/>
                </a:lnTo>
                <a:lnTo>
                  <a:pt x="25054" y="141729"/>
                </a:lnTo>
                <a:lnTo>
                  <a:pt x="591666" y="141729"/>
                </a:lnTo>
                <a:lnTo>
                  <a:pt x="610457" y="110188"/>
                </a:lnTo>
                <a:lnTo>
                  <a:pt x="616720" y="70864"/>
                </a:lnTo>
                <a:lnTo>
                  <a:pt x="610457" y="31540"/>
                </a:lnTo>
                <a:lnTo>
                  <a:pt x="591666" y="0"/>
                </a:lnTo>
                <a:close/>
              </a:path>
            </a:pathLst>
          </a:custGeom>
          <a:solidFill>
            <a:srgbClr val="FFD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1090" y="840716"/>
            <a:ext cx="1310896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683895">
              <a:lnSpc>
                <a:spcPts val="1370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1392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03474" y="845440"/>
            <a:ext cx="15952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Electrical</a:t>
            </a:r>
            <a:r>
              <a:rPr sz="1000" b="1" spc="-23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5AAA"/>
                </a:solidFill>
                <a:latin typeface="Arial"/>
                <a:cs typeface="Arial"/>
              </a:rPr>
              <a:t>Technology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99247" y="977713"/>
            <a:ext cx="3095129" cy="0"/>
          </a:xfrm>
          <a:custGeom>
            <a:avLst/>
            <a:gdLst/>
            <a:ahLst/>
            <a:cxnLst/>
            <a:rect l="l" t="t" r="r" b="b"/>
            <a:pathLst>
              <a:path w="2557780">
                <a:moveTo>
                  <a:pt x="0" y="0"/>
                </a:moveTo>
                <a:lnTo>
                  <a:pt x="2557272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44951" y="5458137"/>
            <a:ext cx="6088828" cy="399914"/>
          </a:xfrm>
          <a:custGeom>
            <a:avLst/>
            <a:gdLst/>
            <a:ahLst/>
            <a:cxnLst/>
            <a:rect l="l" t="t" r="r" b="b"/>
            <a:pathLst>
              <a:path w="5031740" h="623570">
                <a:moveTo>
                  <a:pt x="0" y="0"/>
                </a:moveTo>
                <a:lnTo>
                  <a:pt x="5031613" y="0"/>
                </a:lnTo>
                <a:lnTo>
                  <a:pt x="5031613" y="623443"/>
                </a:lnTo>
                <a:lnTo>
                  <a:pt x="0" y="623443"/>
                </a:lnTo>
                <a:lnTo>
                  <a:pt x="0" y="0"/>
                </a:lnTo>
                <a:close/>
              </a:path>
            </a:pathLst>
          </a:custGeom>
          <a:solidFill>
            <a:srgbClr val="FDE8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85970" y="1028293"/>
            <a:ext cx="1737360" cy="2048033"/>
          </a:xfrm>
          <a:custGeom>
            <a:avLst/>
            <a:gdLst/>
            <a:ahLst/>
            <a:cxnLst/>
            <a:rect l="l" t="t" r="r" b="b"/>
            <a:pathLst>
              <a:path w="1435735" h="3193415">
                <a:moveTo>
                  <a:pt x="0" y="0"/>
                </a:moveTo>
                <a:lnTo>
                  <a:pt x="1435735" y="0"/>
                </a:lnTo>
                <a:lnTo>
                  <a:pt x="1435735" y="3193415"/>
                </a:lnTo>
                <a:lnTo>
                  <a:pt x="0" y="3193415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21132" y="1015505"/>
            <a:ext cx="4294606" cy="28469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8600" algn="just">
              <a:lnSpc>
                <a:spcPct val="100000"/>
              </a:lnSpc>
              <a:buAutoNum type="alphaLcParenBoth" startAt="2"/>
              <a:tabLst>
                <a:tab pos="469900" algn="l"/>
              </a:tabLst>
            </a:pPr>
            <a:r>
              <a:rPr sz="1000" b="1" spc="-35" dirty="0">
                <a:solidFill>
                  <a:srgbClr val="EC008C"/>
                </a:solidFill>
                <a:latin typeface="Times New Roman"/>
                <a:cs typeface="Times New Roman"/>
              </a:rPr>
              <a:t>Speed/Load Characteristic.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speed of a universal motor  varies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just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like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d.c.</a:t>
            </a:r>
            <a:r>
              <a:rPr sz="1000" spc="1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spc="1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low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full-load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high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no-load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(about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20,000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r.p.m.</a:t>
            </a:r>
            <a:r>
              <a:rPr sz="1000" spc="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some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cases).</a:t>
            </a:r>
            <a:r>
              <a:rPr sz="1000" spc="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fact,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no-load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limited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only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own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friction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windage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load.</a:t>
            </a:r>
            <a:r>
              <a:rPr sz="1000" spc="1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36.48  shows typical torque characteristics of a universal motor both for</a:t>
            </a:r>
            <a:r>
              <a:rPr sz="1000" spc="-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d.c.  and a.c.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supply. Usually,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gear trains are used to reduce the actual</a:t>
            </a:r>
            <a:r>
              <a:rPr sz="10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load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speeds to proper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values.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190"/>
              </a:spcBef>
              <a:buAutoNum type="alphaLcParenBoth" startAt="2"/>
              <a:tabLst>
                <a:tab pos="469900" algn="l"/>
              </a:tabLst>
            </a:pP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Applications.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Universal motors are used in vacuum cleaners  where actual motor speed is the load speed. Other applications</a:t>
            </a:r>
            <a:r>
              <a:rPr sz="1000" spc="-1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where  motor speed is reduced by a gear train are : drink and food mixers,  portable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drills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domestic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sewing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machine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etc.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190"/>
              </a:spcBef>
              <a:buAutoNum type="alphaLcParenBoth" startAt="2"/>
              <a:tabLst>
                <a:tab pos="469900" algn="l"/>
              </a:tabLst>
            </a:pP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Reversal</a:t>
            </a:r>
            <a:r>
              <a:rPr sz="1000" b="1" spc="-114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of</a:t>
            </a:r>
            <a:r>
              <a:rPr sz="1000" b="1" spc="-114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Rotation.</a:t>
            </a:r>
            <a:r>
              <a:rPr sz="1000" b="1" spc="7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concentrated-pole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(or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salient-pole)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type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universal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reversed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reversing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flow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current  through either the armature or field windings. The usual method is to  interchange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leads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brush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holders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(Fig.36.49).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21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distributed-field compensated type universal motor may be  reversed by interchanging either the armature or field leads and</a:t>
            </a:r>
            <a:r>
              <a:rPr sz="1000" spc="-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shift-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ing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brushes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against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direction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which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rotate.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extent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brush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shift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usually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amounts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several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commutator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bars.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81575" y="4462424"/>
            <a:ext cx="56247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Fig.36.49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21131" y="4462424"/>
            <a:ext cx="3356386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36.48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36.18. </a:t>
            </a:r>
            <a:r>
              <a:rPr sz="1100" b="1" spc="35" dirty="0">
                <a:solidFill>
                  <a:srgbClr val="ED1C24"/>
                </a:solidFill>
                <a:latin typeface="Arial"/>
                <a:cs typeface="Arial"/>
              </a:rPr>
              <a:t>Speed </a:t>
            </a:r>
            <a:r>
              <a:rPr sz="1100" b="1" spc="-15" dirty="0">
                <a:solidFill>
                  <a:srgbClr val="ED1C24"/>
                </a:solidFill>
                <a:latin typeface="Arial"/>
                <a:cs typeface="Arial"/>
              </a:rPr>
              <a:t>Control </a:t>
            </a:r>
            <a:r>
              <a:rPr sz="1100" b="1" spc="-10" dirty="0">
                <a:solidFill>
                  <a:srgbClr val="ED1C24"/>
                </a:solidFill>
                <a:latin typeface="Arial"/>
                <a:cs typeface="Arial"/>
              </a:rPr>
              <a:t>of </a:t>
            </a:r>
            <a:r>
              <a:rPr sz="1100" b="1" spc="-15" dirty="0">
                <a:solidFill>
                  <a:srgbClr val="ED1C24"/>
                </a:solidFill>
                <a:latin typeface="Arial"/>
                <a:cs typeface="Arial"/>
              </a:rPr>
              <a:t>Universal</a:t>
            </a:r>
            <a:r>
              <a:rPr sz="1100" b="1" spc="12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ED1C24"/>
                </a:solidFill>
                <a:latin typeface="Arial"/>
                <a:cs typeface="Arial"/>
              </a:rPr>
              <a:t>Motors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21132" y="4737396"/>
            <a:ext cx="6120333" cy="1449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following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methods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usually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employed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speed-control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purposes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marL="12700" marR="8255" indent="252729" algn="just">
              <a:lnSpc>
                <a:spcPct val="100000"/>
              </a:lnSpc>
              <a:spcBef>
                <a:spcPts val="190"/>
              </a:spcBef>
              <a:buAutoNum type="romanLcParenBoth"/>
              <a:tabLst>
                <a:tab pos="469900" algn="l"/>
              </a:tabLst>
            </a:pPr>
            <a:r>
              <a:rPr sz="1000" b="1" spc="-30" dirty="0">
                <a:solidFill>
                  <a:srgbClr val="EC008C"/>
                </a:solidFill>
                <a:latin typeface="Times New Roman"/>
                <a:cs typeface="Times New Roman"/>
              </a:rPr>
              <a:t>Resistance Method.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 shown in Fig. 36.50, the motor speed is controlled by connecting  a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variable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resistance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0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motor.</a:t>
            </a:r>
            <a:r>
              <a:rPr sz="1000" spc="1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method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employed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sewing  machines. The amount of resistance in the circuit is changed by means of a</a:t>
            </a:r>
            <a:r>
              <a:rPr sz="1000" spc="-1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foot-pedal.</a:t>
            </a:r>
            <a:endParaRPr sz="1000">
              <a:latin typeface="Times New Roman"/>
              <a:cs typeface="Times New Roman"/>
            </a:endParaRPr>
          </a:p>
          <a:p>
            <a:pPr marL="12700" marR="5080" indent="215900" algn="just">
              <a:lnSpc>
                <a:spcPct val="100000"/>
              </a:lnSpc>
              <a:spcBef>
                <a:spcPts val="95"/>
              </a:spcBef>
              <a:buAutoNum type="romanLcParenBoth"/>
              <a:tabLst>
                <a:tab pos="469900" algn="l"/>
              </a:tabLst>
            </a:pPr>
            <a:r>
              <a:rPr sz="1000" b="1" spc="-30" dirty="0">
                <a:solidFill>
                  <a:srgbClr val="EC008C"/>
                </a:solidFill>
                <a:latin typeface="Times New Roman"/>
                <a:cs typeface="Times New Roman"/>
              </a:rPr>
              <a:t>Tapping-field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Method.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 this method, a field pole is tapped at various points and speed is  controlled by varying the field strength (Fig. 36.51). For this purpose, either of the following two  arrangements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used</a:t>
            </a:r>
            <a:r>
              <a:rPr sz="10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marL="469900" marR="8255" indent="-234950">
              <a:lnSpc>
                <a:spcPct val="100000"/>
              </a:lnSpc>
              <a:spcBef>
                <a:spcPts val="70"/>
              </a:spcBef>
              <a:buClr>
                <a:srgbClr val="EC008C"/>
              </a:buClr>
              <a:buFont typeface="Times New Roman"/>
              <a:buAutoNum type="alphaLcParenBoth"/>
              <a:tabLst>
                <a:tab pos="469900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field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pole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wound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various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sections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different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sizes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wire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taps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brought  out from each</a:t>
            </a:r>
            <a:r>
              <a:rPr sz="1000" spc="-1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section.</a:t>
            </a:r>
            <a:endParaRPr sz="1000">
              <a:latin typeface="Times New Roman"/>
              <a:cs typeface="Times New Roman"/>
            </a:endParaRPr>
          </a:p>
          <a:p>
            <a:pPr marL="469900" marR="8890" indent="-234950">
              <a:lnSpc>
                <a:spcPct val="100000"/>
              </a:lnSpc>
              <a:spcBef>
                <a:spcPts val="90"/>
              </a:spcBef>
              <a:buClr>
                <a:srgbClr val="EC008C"/>
              </a:buClr>
              <a:buFont typeface="Times New Roman"/>
              <a:buAutoNum type="alphaLcParenBoth"/>
              <a:tabLst>
                <a:tab pos="469900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Nichrome resistance wire is wound over one field pole and taps are brought out from this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wire.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938220" y="1046619"/>
            <a:ext cx="1660060" cy="1713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27586" y="3094652"/>
            <a:ext cx="6121870" cy="1351645"/>
          </a:xfrm>
          <a:custGeom>
            <a:avLst/>
            <a:gdLst/>
            <a:ahLst/>
            <a:cxnLst/>
            <a:rect l="l" t="t" r="r" b="b"/>
            <a:pathLst>
              <a:path w="5059045" h="2107565">
                <a:moveTo>
                  <a:pt x="0" y="0"/>
                </a:moveTo>
                <a:lnTo>
                  <a:pt x="5059045" y="0"/>
                </a:lnTo>
                <a:lnTo>
                  <a:pt x="5059045" y="2107565"/>
                </a:lnTo>
                <a:lnTo>
                  <a:pt x="0" y="2107565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72645" y="3178584"/>
            <a:ext cx="2232365" cy="11708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956666" y="3445514"/>
            <a:ext cx="258184" cy="353896"/>
          </a:xfrm>
          <a:custGeom>
            <a:avLst/>
            <a:gdLst/>
            <a:ahLst/>
            <a:cxnLst/>
            <a:rect l="l" t="t" r="r" b="b"/>
            <a:pathLst>
              <a:path w="213360" h="551814">
                <a:moveTo>
                  <a:pt x="34169" y="0"/>
                </a:moveTo>
                <a:lnTo>
                  <a:pt x="0" y="3"/>
                </a:lnTo>
                <a:lnTo>
                  <a:pt x="20406" y="44418"/>
                </a:lnTo>
                <a:lnTo>
                  <a:pt x="37102" y="88896"/>
                </a:lnTo>
                <a:lnTo>
                  <a:pt x="50090" y="133500"/>
                </a:lnTo>
                <a:lnTo>
                  <a:pt x="59368" y="178292"/>
                </a:lnTo>
                <a:lnTo>
                  <a:pt x="64936" y="223336"/>
                </a:lnTo>
                <a:lnTo>
                  <a:pt x="66795" y="268693"/>
                </a:lnTo>
                <a:lnTo>
                  <a:pt x="64945" y="314426"/>
                </a:lnTo>
                <a:lnTo>
                  <a:pt x="59386" y="360598"/>
                </a:lnTo>
                <a:lnTo>
                  <a:pt x="50117" y="407270"/>
                </a:lnTo>
                <a:lnTo>
                  <a:pt x="37139" y="454507"/>
                </a:lnTo>
                <a:lnTo>
                  <a:pt x="20451" y="502369"/>
                </a:lnTo>
                <a:lnTo>
                  <a:pt x="55" y="550920"/>
                </a:lnTo>
                <a:lnTo>
                  <a:pt x="31522" y="551820"/>
                </a:lnTo>
                <a:lnTo>
                  <a:pt x="213174" y="408436"/>
                </a:lnTo>
                <a:lnTo>
                  <a:pt x="213149" y="160477"/>
                </a:lnTo>
                <a:lnTo>
                  <a:pt x="34169" y="0"/>
                </a:lnTo>
                <a:close/>
              </a:path>
            </a:pathLst>
          </a:custGeom>
          <a:solidFill>
            <a:srgbClr val="FEE7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956666" y="3445514"/>
            <a:ext cx="258184" cy="353896"/>
          </a:xfrm>
          <a:custGeom>
            <a:avLst/>
            <a:gdLst/>
            <a:ahLst/>
            <a:cxnLst/>
            <a:rect l="l" t="t" r="r" b="b"/>
            <a:pathLst>
              <a:path w="213360" h="551814">
                <a:moveTo>
                  <a:pt x="213149" y="160477"/>
                </a:moveTo>
                <a:lnTo>
                  <a:pt x="34169" y="0"/>
                </a:lnTo>
                <a:lnTo>
                  <a:pt x="0" y="3"/>
                </a:lnTo>
                <a:lnTo>
                  <a:pt x="20406" y="44418"/>
                </a:lnTo>
                <a:lnTo>
                  <a:pt x="37102" y="88896"/>
                </a:lnTo>
                <a:lnTo>
                  <a:pt x="50090" y="133500"/>
                </a:lnTo>
                <a:lnTo>
                  <a:pt x="59368" y="178292"/>
                </a:lnTo>
                <a:lnTo>
                  <a:pt x="64936" y="223336"/>
                </a:lnTo>
                <a:lnTo>
                  <a:pt x="66795" y="268693"/>
                </a:lnTo>
                <a:lnTo>
                  <a:pt x="64945" y="314426"/>
                </a:lnTo>
                <a:lnTo>
                  <a:pt x="59386" y="360598"/>
                </a:lnTo>
                <a:lnTo>
                  <a:pt x="50117" y="407270"/>
                </a:lnTo>
                <a:lnTo>
                  <a:pt x="37139" y="454507"/>
                </a:lnTo>
                <a:lnTo>
                  <a:pt x="20451" y="502369"/>
                </a:lnTo>
                <a:lnTo>
                  <a:pt x="55" y="550920"/>
                </a:lnTo>
                <a:lnTo>
                  <a:pt x="31522" y="551820"/>
                </a:lnTo>
                <a:lnTo>
                  <a:pt x="213174" y="408436"/>
                </a:lnTo>
                <a:lnTo>
                  <a:pt x="213149" y="160477"/>
                </a:lnTo>
              </a:path>
            </a:pathLst>
          </a:custGeom>
          <a:ln w="7193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15276" y="3448006"/>
            <a:ext cx="258184" cy="354303"/>
          </a:xfrm>
          <a:custGeom>
            <a:avLst/>
            <a:gdLst/>
            <a:ahLst/>
            <a:cxnLst/>
            <a:rect l="l" t="t" r="r" b="b"/>
            <a:pathLst>
              <a:path w="213360" h="552450">
                <a:moveTo>
                  <a:pt x="27890" y="0"/>
                </a:moveTo>
                <a:lnTo>
                  <a:pt x="0" y="905"/>
                </a:lnTo>
                <a:lnTo>
                  <a:pt x="20409" y="45320"/>
                </a:lnTo>
                <a:lnTo>
                  <a:pt x="37108" y="89798"/>
                </a:lnTo>
                <a:lnTo>
                  <a:pt x="50097" y="134402"/>
                </a:lnTo>
                <a:lnTo>
                  <a:pt x="59376" y="179195"/>
                </a:lnTo>
                <a:lnTo>
                  <a:pt x="64945" y="224239"/>
                </a:lnTo>
                <a:lnTo>
                  <a:pt x="66805" y="269597"/>
                </a:lnTo>
                <a:lnTo>
                  <a:pt x="64955" y="315331"/>
                </a:lnTo>
                <a:lnTo>
                  <a:pt x="59394" y="361504"/>
                </a:lnTo>
                <a:lnTo>
                  <a:pt x="50124" y="408178"/>
                </a:lnTo>
                <a:lnTo>
                  <a:pt x="37144" y="455416"/>
                </a:lnTo>
                <a:lnTo>
                  <a:pt x="20454" y="503281"/>
                </a:lnTo>
                <a:lnTo>
                  <a:pt x="55" y="551835"/>
                </a:lnTo>
                <a:lnTo>
                  <a:pt x="29734" y="550929"/>
                </a:lnTo>
                <a:lnTo>
                  <a:pt x="213186" y="409338"/>
                </a:lnTo>
                <a:lnTo>
                  <a:pt x="213162" y="161379"/>
                </a:lnTo>
                <a:lnTo>
                  <a:pt x="27890" y="0"/>
                </a:lnTo>
                <a:close/>
              </a:path>
            </a:pathLst>
          </a:custGeom>
          <a:solidFill>
            <a:srgbClr val="FEE7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15276" y="3448006"/>
            <a:ext cx="258184" cy="354303"/>
          </a:xfrm>
          <a:custGeom>
            <a:avLst/>
            <a:gdLst/>
            <a:ahLst/>
            <a:cxnLst/>
            <a:rect l="l" t="t" r="r" b="b"/>
            <a:pathLst>
              <a:path w="213360" h="552450">
                <a:moveTo>
                  <a:pt x="213162" y="161379"/>
                </a:moveTo>
                <a:lnTo>
                  <a:pt x="27890" y="0"/>
                </a:lnTo>
                <a:lnTo>
                  <a:pt x="0" y="905"/>
                </a:lnTo>
                <a:lnTo>
                  <a:pt x="20409" y="45320"/>
                </a:lnTo>
                <a:lnTo>
                  <a:pt x="37108" y="89798"/>
                </a:lnTo>
                <a:lnTo>
                  <a:pt x="50097" y="134402"/>
                </a:lnTo>
                <a:lnTo>
                  <a:pt x="59376" y="179195"/>
                </a:lnTo>
                <a:lnTo>
                  <a:pt x="64945" y="224239"/>
                </a:lnTo>
                <a:lnTo>
                  <a:pt x="66805" y="269597"/>
                </a:lnTo>
                <a:lnTo>
                  <a:pt x="64955" y="315331"/>
                </a:lnTo>
                <a:lnTo>
                  <a:pt x="59394" y="361504"/>
                </a:lnTo>
                <a:lnTo>
                  <a:pt x="50124" y="408178"/>
                </a:lnTo>
                <a:lnTo>
                  <a:pt x="37144" y="455416"/>
                </a:lnTo>
                <a:lnTo>
                  <a:pt x="20454" y="503281"/>
                </a:lnTo>
                <a:lnTo>
                  <a:pt x="55" y="551835"/>
                </a:lnTo>
                <a:lnTo>
                  <a:pt x="29734" y="550929"/>
                </a:lnTo>
                <a:lnTo>
                  <a:pt x="213186" y="409338"/>
                </a:lnTo>
                <a:lnTo>
                  <a:pt x="213162" y="161379"/>
                </a:lnTo>
              </a:path>
            </a:pathLst>
          </a:custGeom>
          <a:ln w="7193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62237" y="3445545"/>
            <a:ext cx="258184" cy="353896"/>
          </a:xfrm>
          <a:custGeom>
            <a:avLst/>
            <a:gdLst/>
            <a:ahLst/>
            <a:cxnLst/>
            <a:rect l="l" t="t" r="r" b="b"/>
            <a:pathLst>
              <a:path w="213360" h="551814">
                <a:moveTo>
                  <a:pt x="213130" y="0"/>
                </a:moveTo>
                <a:lnTo>
                  <a:pt x="180749" y="3"/>
                </a:lnTo>
                <a:lnTo>
                  <a:pt x="0" y="160516"/>
                </a:lnTo>
                <a:lnTo>
                  <a:pt x="24" y="408475"/>
                </a:lnTo>
                <a:lnTo>
                  <a:pt x="180804" y="551823"/>
                </a:lnTo>
                <a:lnTo>
                  <a:pt x="213185" y="550917"/>
                </a:lnTo>
                <a:lnTo>
                  <a:pt x="192775" y="502370"/>
                </a:lnTo>
                <a:lnTo>
                  <a:pt x="176076" y="454511"/>
                </a:lnTo>
                <a:lnTo>
                  <a:pt x="163086" y="407277"/>
                </a:lnTo>
                <a:lnTo>
                  <a:pt x="153807" y="360606"/>
                </a:lnTo>
                <a:lnTo>
                  <a:pt x="148237" y="314436"/>
                </a:lnTo>
                <a:lnTo>
                  <a:pt x="146378" y="268703"/>
                </a:lnTo>
                <a:lnTo>
                  <a:pt x="148228" y="223345"/>
                </a:lnTo>
                <a:lnTo>
                  <a:pt x="153789" y="178301"/>
                </a:lnTo>
                <a:lnTo>
                  <a:pt x="163059" y="133506"/>
                </a:lnTo>
                <a:lnTo>
                  <a:pt x="176039" y="88900"/>
                </a:lnTo>
                <a:lnTo>
                  <a:pt x="192729" y="44418"/>
                </a:lnTo>
                <a:lnTo>
                  <a:pt x="213130" y="0"/>
                </a:lnTo>
                <a:close/>
              </a:path>
            </a:pathLst>
          </a:custGeom>
          <a:solidFill>
            <a:srgbClr val="FEE7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162237" y="3445545"/>
            <a:ext cx="258184" cy="353896"/>
          </a:xfrm>
          <a:custGeom>
            <a:avLst/>
            <a:gdLst/>
            <a:ahLst/>
            <a:cxnLst/>
            <a:rect l="l" t="t" r="r" b="b"/>
            <a:pathLst>
              <a:path w="213360" h="551814">
                <a:moveTo>
                  <a:pt x="0" y="160516"/>
                </a:moveTo>
                <a:lnTo>
                  <a:pt x="180749" y="3"/>
                </a:lnTo>
                <a:lnTo>
                  <a:pt x="213130" y="0"/>
                </a:lnTo>
                <a:lnTo>
                  <a:pt x="192729" y="44418"/>
                </a:lnTo>
                <a:lnTo>
                  <a:pt x="176039" y="88900"/>
                </a:lnTo>
                <a:lnTo>
                  <a:pt x="163059" y="133506"/>
                </a:lnTo>
                <a:lnTo>
                  <a:pt x="153789" y="178301"/>
                </a:lnTo>
                <a:lnTo>
                  <a:pt x="148228" y="223345"/>
                </a:lnTo>
                <a:lnTo>
                  <a:pt x="146378" y="268703"/>
                </a:lnTo>
                <a:lnTo>
                  <a:pt x="148237" y="314436"/>
                </a:lnTo>
                <a:lnTo>
                  <a:pt x="153807" y="360606"/>
                </a:lnTo>
                <a:lnTo>
                  <a:pt x="163086" y="407277"/>
                </a:lnTo>
                <a:lnTo>
                  <a:pt x="176076" y="454511"/>
                </a:lnTo>
                <a:lnTo>
                  <a:pt x="192775" y="502370"/>
                </a:lnTo>
                <a:lnTo>
                  <a:pt x="213185" y="550917"/>
                </a:lnTo>
                <a:lnTo>
                  <a:pt x="180804" y="551823"/>
                </a:lnTo>
                <a:lnTo>
                  <a:pt x="24" y="408475"/>
                </a:lnTo>
                <a:lnTo>
                  <a:pt x="0" y="160516"/>
                </a:lnTo>
              </a:path>
            </a:pathLst>
          </a:custGeom>
          <a:ln w="7193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105507" y="3453246"/>
            <a:ext cx="258184" cy="353488"/>
          </a:xfrm>
          <a:custGeom>
            <a:avLst/>
            <a:gdLst/>
            <a:ahLst/>
            <a:cxnLst/>
            <a:rect l="l" t="t" r="r" b="b"/>
            <a:pathLst>
              <a:path w="213360" h="551179">
                <a:moveTo>
                  <a:pt x="213130" y="0"/>
                </a:moveTo>
                <a:lnTo>
                  <a:pt x="181649" y="906"/>
                </a:lnTo>
                <a:lnTo>
                  <a:pt x="0" y="160529"/>
                </a:lnTo>
                <a:lnTo>
                  <a:pt x="24" y="408488"/>
                </a:lnTo>
                <a:lnTo>
                  <a:pt x="179002" y="547322"/>
                </a:lnTo>
                <a:lnTo>
                  <a:pt x="213185" y="550930"/>
                </a:lnTo>
                <a:lnTo>
                  <a:pt x="192775" y="502380"/>
                </a:lnTo>
                <a:lnTo>
                  <a:pt x="176076" y="454519"/>
                </a:lnTo>
                <a:lnTo>
                  <a:pt x="163086" y="407284"/>
                </a:lnTo>
                <a:lnTo>
                  <a:pt x="153807" y="360613"/>
                </a:lnTo>
                <a:lnTo>
                  <a:pt x="148237" y="314442"/>
                </a:lnTo>
                <a:lnTo>
                  <a:pt x="146378" y="268709"/>
                </a:lnTo>
                <a:lnTo>
                  <a:pt x="148228" y="223352"/>
                </a:lnTo>
                <a:lnTo>
                  <a:pt x="153789" y="178307"/>
                </a:lnTo>
                <a:lnTo>
                  <a:pt x="163059" y="133512"/>
                </a:lnTo>
                <a:lnTo>
                  <a:pt x="176039" y="88904"/>
                </a:lnTo>
                <a:lnTo>
                  <a:pt x="192729" y="44421"/>
                </a:lnTo>
                <a:lnTo>
                  <a:pt x="213130" y="0"/>
                </a:lnTo>
                <a:close/>
              </a:path>
            </a:pathLst>
          </a:custGeom>
          <a:solidFill>
            <a:srgbClr val="FEE7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105507" y="3453246"/>
            <a:ext cx="258184" cy="353488"/>
          </a:xfrm>
          <a:custGeom>
            <a:avLst/>
            <a:gdLst/>
            <a:ahLst/>
            <a:cxnLst/>
            <a:rect l="l" t="t" r="r" b="b"/>
            <a:pathLst>
              <a:path w="213360" h="551179">
                <a:moveTo>
                  <a:pt x="0" y="160529"/>
                </a:moveTo>
                <a:lnTo>
                  <a:pt x="181649" y="906"/>
                </a:lnTo>
                <a:lnTo>
                  <a:pt x="213130" y="0"/>
                </a:lnTo>
                <a:lnTo>
                  <a:pt x="192729" y="44421"/>
                </a:lnTo>
                <a:lnTo>
                  <a:pt x="176039" y="88904"/>
                </a:lnTo>
                <a:lnTo>
                  <a:pt x="163059" y="133512"/>
                </a:lnTo>
                <a:lnTo>
                  <a:pt x="153789" y="178307"/>
                </a:lnTo>
                <a:lnTo>
                  <a:pt x="148228" y="223352"/>
                </a:lnTo>
                <a:lnTo>
                  <a:pt x="146378" y="268709"/>
                </a:lnTo>
                <a:lnTo>
                  <a:pt x="148237" y="314442"/>
                </a:lnTo>
                <a:lnTo>
                  <a:pt x="153807" y="360613"/>
                </a:lnTo>
                <a:lnTo>
                  <a:pt x="163086" y="407284"/>
                </a:lnTo>
                <a:lnTo>
                  <a:pt x="176076" y="454519"/>
                </a:lnTo>
                <a:lnTo>
                  <a:pt x="192775" y="502380"/>
                </a:lnTo>
                <a:lnTo>
                  <a:pt x="213185" y="550930"/>
                </a:lnTo>
                <a:lnTo>
                  <a:pt x="179002" y="547322"/>
                </a:lnTo>
                <a:lnTo>
                  <a:pt x="24" y="408488"/>
                </a:lnTo>
                <a:lnTo>
                  <a:pt x="0" y="160529"/>
                </a:lnTo>
              </a:path>
            </a:pathLst>
          </a:custGeom>
          <a:ln w="7193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23917" y="3551608"/>
            <a:ext cx="111418" cy="136427"/>
          </a:xfrm>
          <a:custGeom>
            <a:avLst/>
            <a:gdLst/>
            <a:ahLst/>
            <a:cxnLst/>
            <a:rect l="l" t="t" r="r" b="b"/>
            <a:pathLst>
              <a:path w="92075" h="212725">
                <a:moveTo>
                  <a:pt x="0" y="29414"/>
                </a:moveTo>
                <a:lnTo>
                  <a:pt x="4325" y="7987"/>
                </a:lnTo>
                <a:lnTo>
                  <a:pt x="14384" y="0"/>
                </a:lnTo>
                <a:lnTo>
                  <a:pt x="25794" y="6719"/>
                </a:lnTo>
                <a:lnTo>
                  <a:pt x="34169" y="29411"/>
                </a:lnTo>
                <a:lnTo>
                  <a:pt x="64765" y="189916"/>
                </a:lnTo>
                <a:lnTo>
                  <a:pt x="69741" y="205255"/>
                </a:lnTo>
                <a:lnTo>
                  <a:pt x="78931" y="212565"/>
                </a:lnTo>
                <a:lnTo>
                  <a:pt x="87782" y="208550"/>
                </a:lnTo>
                <a:lnTo>
                  <a:pt x="91743" y="189913"/>
                </a:lnTo>
              </a:path>
            </a:pathLst>
          </a:custGeom>
          <a:ln w="719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67309" y="3559314"/>
            <a:ext cx="127555" cy="136427"/>
          </a:xfrm>
          <a:custGeom>
            <a:avLst/>
            <a:gdLst/>
            <a:ahLst/>
            <a:cxnLst/>
            <a:rect l="l" t="t" r="r" b="b"/>
            <a:pathLst>
              <a:path w="105410" h="212725">
                <a:moveTo>
                  <a:pt x="0" y="29419"/>
                </a:moveTo>
                <a:lnTo>
                  <a:pt x="4962" y="7990"/>
                </a:lnTo>
                <a:lnTo>
                  <a:pt x="16503" y="0"/>
                </a:lnTo>
                <a:lnTo>
                  <a:pt x="29593" y="6718"/>
                </a:lnTo>
                <a:lnTo>
                  <a:pt x="39204" y="29415"/>
                </a:lnTo>
                <a:lnTo>
                  <a:pt x="74290" y="189907"/>
                </a:lnTo>
                <a:lnTo>
                  <a:pt x="79994" y="205251"/>
                </a:lnTo>
                <a:lnTo>
                  <a:pt x="90535" y="212561"/>
                </a:lnTo>
                <a:lnTo>
                  <a:pt x="100688" y="208543"/>
                </a:lnTo>
                <a:lnTo>
                  <a:pt x="105225" y="189904"/>
                </a:lnTo>
              </a:path>
            </a:pathLst>
          </a:custGeom>
          <a:ln w="719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53784" y="3555587"/>
            <a:ext cx="111418" cy="136427"/>
          </a:xfrm>
          <a:custGeom>
            <a:avLst/>
            <a:gdLst/>
            <a:ahLst/>
            <a:cxnLst/>
            <a:rect l="l" t="t" r="r" b="b"/>
            <a:pathLst>
              <a:path w="92075" h="212725">
                <a:moveTo>
                  <a:pt x="0" y="29419"/>
                </a:moveTo>
                <a:lnTo>
                  <a:pt x="4325" y="7990"/>
                </a:lnTo>
                <a:lnTo>
                  <a:pt x="14384" y="0"/>
                </a:lnTo>
                <a:lnTo>
                  <a:pt x="25794" y="6718"/>
                </a:lnTo>
                <a:lnTo>
                  <a:pt x="34169" y="29416"/>
                </a:lnTo>
                <a:lnTo>
                  <a:pt x="64765" y="189908"/>
                </a:lnTo>
                <a:lnTo>
                  <a:pt x="69741" y="205252"/>
                </a:lnTo>
                <a:lnTo>
                  <a:pt x="78931" y="212562"/>
                </a:lnTo>
                <a:lnTo>
                  <a:pt x="87782" y="208544"/>
                </a:lnTo>
                <a:lnTo>
                  <a:pt x="91743" y="189905"/>
                </a:lnTo>
              </a:path>
            </a:pathLst>
          </a:custGeom>
          <a:ln w="719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53756" y="3577524"/>
            <a:ext cx="69925" cy="117694"/>
          </a:xfrm>
          <a:custGeom>
            <a:avLst/>
            <a:gdLst/>
            <a:ahLst/>
            <a:cxnLst/>
            <a:rect l="l" t="t" r="r" b="b"/>
            <a:pathLst>
              <a:path w="57785" h="183514">
                <a:moveTo>
                  <a:pt x="0" y="0"/>
                </a:moveTo>
                <a:lnTo>
                  <a:pt x="30595" y="160492"/>
                </a:lnTo>
                <a:lnTo>
                  <a:pt x="35572" y="175838"/>
                </a:lnTo>
                <a:lnTo>
                  <a:pt x="44762" y="183151"/>
                </a:lnTo>
                <a:lnTo>
                  <a:pt x="53613" y="179134"/>
                </a:lnTo>
                <a:lnTo>
                  <a:pt x="57573" y="160489"/>
                </a:lnTo>
              </a:path>
            </a:pathLst>
          </a:custGeom>
          <a:ln w="7193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15330" y="3552181"/>
            <a:ext cx="106040" cy="136020"/>
          </a:xfrm>
          <a:custGeom>
            <a:avLst/>
            <a:gdLst/>
            <a:ahLst/>
            <a:cxnLst/>
            <a:rect l="l" t="t" r="r" b="b"/>
            <a:pathLst>
              <a:path w="87629" h="212089">
                <a:moveTo>
                  <a:pt x="0" y="29414"/>
                </a:moveTo>
                <a:lnTo>
                  <a:pt x="4452" y="7987"/>
                </a:lnTo>
                <a:lnTo>
                  <a:pt x="14722" y="0"/>
                </a:lnTo>
                <a:lnTo>
                  <a:pt x="26174" y="6719"/>
                </a:lnTo>
                <a:lnTo>
                  <a:pt x="34169" y="29411"/>
                </a:lnTo>
                <a:lnTo>
                  <a:pt x="60275" y="189013"/>
                </a:lnTo>
                <a:lnTo>
                  <a:pt x="65246" y="204352"/>
                </a:lnTo>
                <a:lnTo>
                  <a:pt x="74436" y="211663"/>
                </a:lnTo>
                <a:lnTo>
                  <a:pt x="83291" y="207648"/>
                </a:lnTo>
                <a:lnTo>
                  <a:pt x="87252" y="189010"/>
                </a:lnTo>
              </a:path>
            </a:pathLst>
          </a:custGeom>
          <a:ln w="719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45197" y="3556161"/>
            <a:ext cx="72998" cy="121359"/>
          </a:xfrm>
          <a:custGeom>
            <a:avLst/>
            <a:gdLst/>
            <a:ahLst/>
            <a:cxnLst/>
            <a:rect l="l" t="t" r="r" b="b"/>
            <a:pathLst>
              <a:path w="60325" h="189229">
                <a:moveTo>
                  <a:pt x="0" y="29419"/>
                </a:moveTo>
                <a:lnTo>
                  <a:pt x="4452" y="7990"/>
                </a:lnTo>
                <a:lnTo>
                  <a:pt x="14722" y="0"/>
                </a:lnTo>
                <a:lnTo>
                  <a:pt x="26174" y="6718"/>
                </a:lnTo>
                <a:lnTo>
                  <a:pt x="34169" y="29416"/>
                </a:lnTo>
                <a:lnTo>
                  <a:pt x="60275" y="189005"/>
                </a:lnTo>
              </a:path>
            </a:pathLst>
          </a:custGeom>
          <a:ln w="7193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403822" y="3559232"/>
            <a:ext cx="72998" cy="121359"/>
          </a:xfrm>
          <a:custGeom>
            <a:avLst/>
            <a:gdLst/>
            <a:ahLst/>
            <a:cxnLst/>
            <a:rect l="l" t="t" r="r" b="b"/>
            <a:pathLst>
              <a:path w="60325" h="189229">
                <a:moveTo>
                  <a:pt x="0" y="29419"/>
                </a:moveTo>
                <a:lnTo>
                  <a:pt x="4452" y="7990"/>
                </a:lnTo>
                <a:lnTo>
                  <a:pt x="14722" y="0"/>
                </a:lnTo>
                <a:lnTo>
                  <a:pt x="26174" y="6718"/>
                </a:lnTo>
                <a:lnTo>
                  <a:pt x="34169" y="29416"/>
                </a:lnTo>
                <a:lnTo>
                  <a:pt x="60275" y="189005"/>
                </a:lnTo>
              </a:path>
            </a:pathLst>
          </a:custGeom>
          <a:ln w="7193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959840" y="3612109"/>
            <a:ext cx="38420" cy="30136"/>
          </a:xfrm>
          <a:custGeom>
            <a:avLst/>
            <a:gdLst/>
            <a:ahLst/>
            <a:cxnLst/>
            <a:rect l="l" t="t" r="r" b="b"/>
            <a:pathLst>
              <a:path w="31750" h="46989">
                <a:moveTo>
                  <a:pt x="31466" y="0"/>
                </a:moveTo>
                <a:lnTo>
                  <a:pt x="0" y="9019"/>
                </a:lnTo>
                <a:lnTo>
                  <a:pt x="20690" y="46886"/>
                </a:lnTo>
                <a:lnTo>
                  <a:pt x="31466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59840" y="3612109"/>
            <a:ext cx="38420" cy="30136"/>
          </a:xfrm>
          <a:custGeom>
            <a:avLst/>
            <a:gdLst/>
            <a:ahLst/>
            <a:cxnLst/>
            <a:rect l="l" t="t" r="r" b="b"/>
            <a:pathLst>
              <a:path w="31750" h="46989">
                <a:moveTo>
                  <a:pt x="0" y="9019"/>
                </a:moveTo>
                <a:lnTo>
                  <a:pt x="31466" y="0"/>
                </a:lnTo>
                <a:lnTo>
                  <a:pt x="20690" y="46886"/>
                </a:lnTo>
                <a:lnTo>
                  <a:pt x="0" y="9019"/>
                </a:lnTo>
              </a:path>
            </a:pathLst>
          </a:custGeom>
          <a:ln w="7197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89707" y="3616085"/>
            <a:ext cx="38420" cy="23213"/>
          </a:xfrm>
          <a:custGeom>
            <a:avLst/>
            <a:gdLst/>
            <a:ahLst/>
            <a:cxnLst/>
            <a:rect l="l" t="t" r="r" b="b"/>
            <a:pathLst>
              <a:path w="31750" h="36195">
                <a:moveTo>
                  <a:pt x="31466" y="0"/>
                </a:moveTo>
                <a:lnTo>
                  <a:pt x="0" y="9019"/>
                </a:lnTo>
                <a:lnTo>
                  <a:pt x="25179" y="36064"/>
                </a:lnTo>
                <a:lnTo>
                  <a:pt x="31466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89707" y="3616085"/>
            <a:ext cx="38420" cy="23213"/>
          </a:xfrm>
          <a:custGeom>
            <a:avLst/>
            <a:gdLst/>
            <a:ahLst/>
            <a:cxnLst/>
            <a:rect l="l" t="t" r="r" b="b"/>
            <a:pathLst>
              <a:path w="31750" h="36195">
                <a:moveTo>
                  <a:pt x="0" y="9019"/>
                </a:moveTo>
                <a:lnTo>
                  <a:pt x="31466" y="0"/>
                </a:lnTo>
                <a:lnTo>
                  <a:pt x="25179" y="36064"/>
                </a:lnTo>
                <a:lnTo>
                  <a:pt x="0" y="9019"/>
                </a:lnTo>
              </a:path>
            </a:pathLst>
          </a:custGeom>
          <a:ln w="7199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348331" y="3619156"/>
            <a:ext cx="38420" cy="24435"/>
          </a:xfrm>
          <a:custGeom>
            <a:avLst/>
            <a:gdLst/>
            <a:ahLst/>
            <a:cxnLst/>
            <a:rect l="l" t="t" r="r" b="b"/>
            <a:pathLst>
              <a:path w="31750" h="38100">
                <a:moveTo>
                  <a:pt x="31466" y="0"/>
                </a:moveTo>
                <a:lnTo>
                  <a:pt x="0" y="9019"/>
                </a:lnTo>
                <a:lnTo>
                  <a:pt x="24279" y="37870"/>
                </a:lnTo>
                <a:lnTo>
                  <a:pt x="31466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48331" y="3619156"/>
            <a:ext cx="38420" cy="24435"/>
          </a:xfrm>
          <a:custGeom>
            <a:avLst/>
            <a:gdLst/>
            <a:ahLst/>
            <a:cxnLst/>
            <a:rect l="l" t="t" r="r" b="b"/>
            <a:pathLst>
              <a:path w="31750" h="38100">
                <a:moveTo>
                  <a:pt x="0" y="9019"/>
                </a:moveTo>
                <a:lnTo>
                  <a:pt x="31466" y="0"/>
                </a:lnTo>
                <a:lnTo>
                  <a:pt x="24279" y="37870"/>
                </a:lnTo>
                <a:lnTo>
                  <a:pt x="0" y="9019"/>
                </a:lnTo>
              </a:path>
            </a:pathLst>
          </a:custGeom>
          <a:ln w="7199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41202" y="3472730"/>
            <a:ext cx="108345" cy="319280"/>
          </a:xfrm>
          <a:custGeom>
            <a:avLst/>
            <a:gdLst/>
            <a:ahLst/>
            <a:cxnLst/>
            <a:rect l="l" t="t" r="r" b="b"/>
            <a:pathLst>
              <a:path w="89535" h="497839">
                <a:moveTo>
                  <a:pt x="-5513" y="-7245"/>
                </a:moveTo>
                <a:lnTo>
                  <a:pt x="83524" y="-7254"/>
                </a:lnTo>
                <a:lnTo>
                  <a:pt x="83573" y="490660"/>
                </a:lnTo>
                <a:lnTo>
                  <a:pt x="-5464" y="490669"/>
                </a:lnTo>
                <a:lnTo>
                  <a:pt x="-5513" y="-7245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41202" y="3472730"/>
            <a:ext cx="108345" cy="319280"/>
          </a:xfrm>
          <a:custGeom>
            <a:avLst/>
            <a:gdLst/>
            <a:ahLst/>
            <a:cxnLst/>
            <a:rect l="l" t="t" r="r" b="b"/>
            <a:pathLst>
              <a:path w="89535" h="497839">
                <a:moveTo>
                  <a:pt x="-5513" y="-7245"/>
                </a:moveTo>
                <a:lnTo>
                  <a:pt x="83524" y="-7254"/>
                </a:lnTo>
                <a:lnTo>
                  <a:pt x="83573" y="490660"/>
                </a:lnTo>
                <a:lnTo>
                  <a:pt x="-5464" y="490669"/>
                </a:lnTo>
                <a:lnTo>
                  <a:pt x="-5513" y="-7245"/>
                </a:lnTo>
              </a:path>
            </a:pathLst>
          </a:custGeom>
          <a:ln w="719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702506" y="3475906"/>
            <a:ext cx="108345" cy="319280"/>
          </a:xfrm>
          <a:custGeom>
            <a:avLst/>
            <a:gdLst/>
            <a:ahLst/>
            <a:cxnLst/>
            <a:rect l="l" t="t" r="r" b="b"/>
            <a:pathLst>
              <a:path w="89535" h="497839">
                <a:moveTo>
                  <a:pt x="-7727" y="-7409"/>
                </a:moveTo>
                <a:lnTo>
                  <a:pt x="81310" y="-7418"/>
                </a:lnTo>
                <a:lnTo>
                  <a:pt x="81360" y="490496"/>
                </a:lnTo>
                <a:lnTo>
                  <a:pt x="-7678" y="490505"/>
                </a:lnTo>
                <a:lnTo>
                  <a:pt x="-7727" y="-7409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702506" y="3475906"/>
            <a:ext cx="108345" cy="319280"/>
          </a:xfrm>
          <a:custGeom>
            <a:avLst/>
            <a:gdLst/>
            <a:ahLst/>
            <a:cxnLst/>
            <a:rect l="l" t="t" r="r" b="b"/>
            <a:pathLst>
              <a:path w="89535" h="497839">
                <a:moveTo>
                  <a:pt x="-7727" y="-7409"/>
                </a:moveTo>
                <a:lnTo>
                  <a:pt x="81310" y="-7418"/>
                </a:lnTo>
                <a:lnTo>
                  <a:pt x="81360" y="490496"/>
                </a:lnTo>
                <a:lnTo>
                  <a:pt x="-7678" y="490505"/>
                </a:lnTo>
                <a:lnTo>
                  <a:pt x="-7727" y="-7409"/>
                </a:lnTo>
              </a:path>
            </a:pathLst>
          </a:custGeom>
          <a:ln w="719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444121" y="3502203"/>
            <a:ext cx="471800" cy="250455"/>
          </a:xfrm>
          <a:custGeom>
            <a:avLst/>
            <a:gdLst/>
            <a:ahLst/>
            <a:cxnLst/>
            <a:rect l="l" t="t" r="r" b="b"/>
            <a:pathLst>
              <a:path w="389889" h="390525">
                <a:moveTo>
                  <a:pt x="194684" y="0"/>
                </a:moveTo>
                <a:lnTo>
                  <a:pt x="150133" y="5175"/>
                </a:lnTo>
                <a:lnTo>
                  <a:pt x="109189" y="19901"/>
                </a:lnTo>
                <a:lnTo>
                  <a:pt x="73034" y="42989"/>
                </a:lnTo>
                <a:lnTo>
                  <a:pt x="42854" y="73252"/>
                </a:lnTo>
                <a:lnTo>
                  <a:pt x="19832" y="109503"/>
                </a:lnTo>
                <a:lnTo>
                  <a:pt x="5153" y="150554"/>
                </a:lnTo>
                <a:lnTo>
                  <a:pt x="0" y="195217"/>
                </a:lnTo>
                <a:lnTo>
                  <a:pt x="5162" y="239888"/>
                </a:lnTo>
                <a:lnTo>
                  <a:pt x="19849" y="280941"/>
                </a:lnTo>
                <a:lnTo>
                  <a:pt x="42878" y="317190"/>
                </a:lnTo>
                <a:lnTo>
                  <a:pt x="73065" y="347447"/>
                </a:lnTo>
                <a:lnTo>
                  <a:pt x="109224" y="370527"/>
                </a:lnTo>
                <a:lnTo>
                  <a:pt x="150171" y="385243"/>
                </a:lnTo>
                <a:lnTo>
                  <a:pt x="194723" y="390409"/>
                </a:lnTo>
                <a:lnTo>
                  <a:pt x="239274" y="385234"/>
                </a:lnTo>
                <a:lnTo>
                  <a:pt x="280219" y="370510"/>
                </a:lnTo>
                <a:lnTo>
                  <a:pt x="316373" y="347423"/>
                </a:lnTo>
                <a:lnTo>
                  <a:pt x="346554" y="317159"/>
                </a:lnTo>
                <a:lnTo>
                  <a:pt x="369575" y="280906"/>
                </a:lnTo>
                <a:lnTo>
                  <a:pt x="384255" y="239850"/>
                </a:lnTo>
                <a:lnTo>
                  <a:pt x="389408" y="195178"/>
                </a:lnTo>
                <a:lnTo>
                  <a:pt x="384246" y="150516"/>
                </a:lnTo>
                <a:lnTo>
                  <a:pt x="369558" y="109468"/>
                </a:lnTo>
                <a:lnTo>
                  <a:pt x="346529" y="73222"/>
                </a:lnTo>
                <a:lnTo>
                  <a:pt x="316343" y="42965"/>
                </a:lnTo>
                <a:lnTo>
                  <a:pt x="280184" y="19884"/>
                </a:lnTo>
                <a:lnTo>
                  <a:pt x="239236" y="5166"/>
                </a:lnTo>
                <a:lnTo>
                  <a:pt x="194684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444121" y="3502203"/>
            <a:ext cx="471800" cy="250455"/>
          </a:xfrm>
          <a:custGeom>
            <a:avLst/>
            <a:gdLst/>
            <a:ahLst/>
            <a:cxnLst/>
            <a:rect l="l" t="t" r="r" b="b"/>
            <a:pathLst>
              <a:path w="389889" h="390525">
                <a:moveTo>
                  <a:pt x="194684" y="0"/>
                </a:moveTo>
                <a:lnTo>
                  <a:pt x="239236" y="5166"/>
                </a:lnTo>
                <a:lnTo>
                  <a:pt x="280184" y="19884"/>
                </a:lnTo>
                <a:lnTo>
                  <a:pt x="316343" y="42965"/>
                </a:lnTo>
                <a:lnTo>
                  <a:pt x="346529" y="73222"/>
                </a:lnTo>
                <a:lnTo>
                  <a:pt x="369558" y="109468"/>
                </a:lnTo>
                <a:lnTo>
                  <a:pt x="384246" y="150516"/>
                </a:lnTo>
                <a:lnTo>
                  <a:pt x="389408" y="195178"/>
                </a:lnTo>
                <a:lnTo>
                  <a:pt x="384255" y="239850"/>
                </a:lnTo>
                <a:lnTo>
                  <a:pt x="369575" y="280906"/>
                </a:lnTo>
                <a:lnTo>
                  <a:pt x="346554" y="317159"/>
                </a:lnTo>
                <a:lnTo>
                  <a:pt x="316373" y="347423"/>
                </a:lnTo>
                <a:lnTo>
                  <a:pt x="280219" y="370510"/>
                </a:lnTo>
                <a:lnTo>
                  <a:pt x="239274" y="385234"/>
                </a:lnTo>
                <a:lnTo>
                  <a:pt x="194723" y="390409"/>
                </a:lnTo>
                <a:lnTo>
                  <a:pt x="150171" y="385243"/>
                </a:lnTo>
                <a:lnTo>
                  <a:pt x="109224" y="370527"/>
                </a:lnTo>
                <a:lnTo>
                  <a:pt x="73065" y="347447"/>
                </a:lnTo>
                <a:lnTo>
                  <a:pt x="42878" y="317190"/>
                </a:lnTo>
                <a:lnTo>
                  <a:pt x="19849" y="280941"/>
                </a:lnTo>
                <a:lnTo>
                  <a:pt x="5162" y="239888"/>
                </a:lnTo>
                <a:lnTo>
                  <a:pt x="0" y="195217"/>
                </a:lnTo>
                <a:lnTo>
                  <a:pt x="5153" y="150554"/>
                </a:lnTo>
                <a:lnTo>
                  <a:pt x="19832" y="109503"/>
                </a:lnTo>
                <a:lnTo>
                  <a:pt x="42854" y="73252"/>
                </a:lnTo>
                <a:lnTo>
                  <a:pt x="73034" y="42989"/>
                </a:lnTo>
                <a:lnTo>
                  <a:pt x="109189" y="19901"/>
                </a:lnTo>
                <a:lnTo>
                  <a:pt x="150133" y="5175"/>
                </a:lnTo>
                <a:lnTo>
                  <a:pt x="194684" y="0"/>
                </a:lnTo>
              </a:path>
            </a:pathLst>
          </a:custGeom>
          <a:ln w="720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502745" y="3505275"/>
            <a:ext cx="471800" cy="250455"/>
          </a:xfrm>
          <a:custGeom>
            <a:avLst/>
            <a:gdLst/>
            <a:ahLst/>
            <a:cxnLst/>
            <a:rect l="l" t="t" r="r" b="b"/>
            <a:pathLst>
              <a:path w="389889" h="390525">
                <a:moveTo>
                  <a:pt x="194684" y="0"/>
                </a:moveTo>
                <a:lnTo>
                  <a:pt x="150133" y="5175"/>
                </a:lnTo>
                <a:lnTo>
                  <a:pt x="109189" y="19901"/>
                </a:lnTo>
                <a:lnTo>
                  <a:pt x="73034" y="42990"/>
                </a:lnTo>
                <a:lnTo>
                  <a:pt x="42854" y="73255"/>
                </a:lnTo>
                <a:lnTo>
                  <a:pt x="19832" y="109508"/>
                </a:lnTo>
                <a:lnTo>
                  <a:pt x="5153" y="150562"/>
                </a:lnTo>
                <a:lnTo>
                  <a:pt x="0" y="195230"/>
                </a:lnTo>
                <a:lnTo>
                  <a:pt x="5162" y="239897"/>
                </a:lnTo>
                <a:lnTo>
                  <a:pt x="19849" y="280948"/>
                </a:lnTo>
                <a:lnTo>
                  <a:pt x="42878" y="317197"/>
                </a:lnTo>
                <a:lnTo>
                  <a:pt x="73065" y="347456"/>
                </a:lnTo>
                <a:lnTo>
                  <a:pt x="109224" y="370537"/>
                </a:lnTo>
                <a:lnTo>
                  <a:pt x="150171" y="385255"/>
                </a:lnTo>
                <a:lnTo>
                  <a:pt x="194723" y="390422"/>
                </a:lnTo>
                <a:lnTo>
                  <a:pt x="239274" y="385246"/>
                </a:lnTo>
                <a:lnTo>
                  <a:pt x="280216" y="370520"/>
                </a:lnTo>
                <a:lnTo>
                  <a:pt x="316368" y="347431"/>
                </a:lnTo>
                <a:lnTo>
                  <a:pt x="346546" y="317167"/>
                </a:lnTo>
                <a:lnTo>
                  <a:pt x="369565" y="280913"/>
                </a:lnTo>
                <a:lnTo>
                  <a:pt x="384243" y="239859"/>
                </a:lnTo>
                <a:lnTo>
                  <a:pt x="389395" y="195191"/>
                </a:lnTo>
                <a:lnTo>
                  <a:pt x="384234" y="150524"/>
                </a:lnTo>
                <a:lnTo>
                  <a:pt x="369548" y="109473"/>
                </a:lnTo>
                <a:lnTo>
                  <a:pt x="346521" y="73224"/>
                </a:lnTo>
                <a:lnTo>
                  <a:pt x="316338" y="42966"/>
                </a:lnTo>
                <a:lnTo>
                  <a:pt x="280181" y="19884"/>
                </a:lnTo>
                <a:lnTo>
                  <a:pt x="239236" y="5166"/>
                </a:lnTo>
                <a:lnTo>
                  <a:pt x="194684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502745" y="3505275"/>
            <a:ext cx="471800" cy="250455"/>
          </a:xfrm>
          <a:custGeom>
            <a:avLst/>
            <a:gdLst/>
            <a:ahLst/>
            <a:cxnLst/>
            <a:rect l="l" t="t" r="r" b="b"/>
            <a:pathLst>
              <a:path w="389889" h="390525">
                <a:moveTo>
                  <a:pt x="194684" y="0"/>
                </a:moveTo>
                <a:lnTo>
                  <a:pt x="239236" y="5166"/>
                </a:lnTo>
                <a:lnTo>
                  <a:pt x="280181" y="19884"/>
                </a:lnTo>
                <a:lnTo>
                  <a:pt x="316338" y="42966"/>
                </a:lnTo>
                <a:lnTo>
                  <a:pt x="346521" y="73224"/>
                </a:lnTo>
                <a:lnTo>
                  <a:pt x="369548" y="109473"/>
                </a:lnTo>
                <a:lnTo>
                  <a:pt x="384234" y="150524"/>
                </a:lnTo>
                <a:lnTo>
                  <a:pt x="389395" y="195191"/>
                </a:lnTo>
                <a:lnTo>
                  <a:pt x="384243" y="239859"/>
                </a:lnTo>
                <a:lnTo>
                  <a:pt x="369565" y="280913"/>
                </a:lnTo>
                <a:lnTo>
                  <a:pt x="346546" y="317167"/>
                </a:lnTo>
                <a:lnTo>
                  <a:pt x="316368" y="347431"/>
                </a:lnTo>
                <a:lnTo>
                  <a:pt x="280216" y="370520"/>
                </a:lnTo>
                <a:lnTo>
                  <a:pt x="239274" y="385246"/>
                </a:lnTo>
                <a:lnTo>
                  <a:pt x="194723" y="390422"/>
                </a:lnTo>
                <a:lnTo>
                  <a:pt x="150171" y="385255"/>
                </a:lnTo>
                <a:lnTo>
                  <a:pt x="109224" y="370537"/>
                </a:lnTo>
                <a:lnTo>
                  <a:pt x="73065" y="347456"/>
                </a:lnTo>
                <a:lnTo>
                  <a:pt x="42878" y="317197"/>
                </a:lnTo>
                <a:lnTo>
                  <a:pt x="19849" y="280948"/>
                </a:lnTo>
                <a:lnTo>
                  <a:pt x="5162" y="239897"/>
                </a:lnTo>
                <a:lnTo>
                  <a:pt x="0" y="195230"/>
                </a:lnTo>
                <a:lnTo>
                  <a:pt x="5153" y="150562"/>
                </a:lnTo>
                <a:lnTo>
                  <a:pt x="19832" y="109508"/>
                </a:lnTo>
                <a:lnTo>
                  <a:pt x="42854" y="73255"/>
                </a:lnTo>
                <a:lnTo>
                  <a:pt x="73034" y="42990"/>
                </a:lnTo>
                <a:lnTo>
                  <a:pt x="109189" y="19901"/>
                </a:lnTo>
                <a:lnTo>
                  <a:pt x="150133" y="5175"/>
                </a:lnTo>
                <a:lnTo>
                  <a:pt x="194684" y="0"/>
                </a:lnTo>
              </a:path>
            </a:pathLst>
          </a:custGeom>
          <a:ln w="720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540529" y="3533079"/>
            <a:ext cx="274320" cy="46426"/>
          </a:xfrm>
          <a:custGeom>
            <a:avLst/>
            <a:gdLst/>
            <a:ahLst/>
            <a:cxnLst/>
            <a:rect l="l" t="t" r="r" b="b"/>
            <a:pathLst>
              <a:path w="226695" h="72389">
                <a:moveTo>
                  <a:pt x="226628" y="72129"/>
                </a:moveTo>
                <a:lnTo>
                  <a:pt x="207258" y="42291"/>
                </a:lnTo>
                <a:lnTo>
                  <a:pt x="180671" y="19559"/>
                </a:lnTo>
                <a:lnTo>
                  <a:pt x="148824" y="5079"/>
                </a:lnTo>
                <a:lnTo>
                  <a:pt x="113674" y="0"/>
                </a:lnTo>
                <a:lnTo>
                  <a:pt x="78406" y="4974"/>
                </a:lnTo>
                <a:lnTo>
                  <a:pt x="46310" y="19215"/>
                </a:lnTo>
                <a:lnTo>
                  <a:pt x="19477" y="41704"/>
                </a:lnTo>
                <a:lnTo>
                  <a:pt x="0" y="71427"/>
                </a:lnTo>
              </a:path>
            </a:pathLst>
          </a:custGeom>
          <a:ln w="7208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14462" y="3554489"/>
            <a:ext cx="77609" cy="45204"/>
          </a:xfrm>
          <a:custGeom>
            <a:avLst/>
            <a:gdLst/>
            <a:ahLst/>
            <a:cxnLst/>
            <a:rect l="l" t="t" r="r" b="b"/>
            <a:pathLst>
              <a:path w="64135" h="70485">
                <a:moveTo>
                  <a:pt x="0" y="0"/>
                </a:moveTo>
                <a:lnTo>
                  <a:pt x="6489" y="70091"/>
                </a:lnTo>
                <a:lnTo>
                  <a:pt x="63563" y="29235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811366" y="3556968"/>
            <a:ext cx="87598" cy="145793"/>
          </a:xfrm>
          <a:custGeom>
            <a:avLst/>
            <a:gdLst/>
            <a:ahLst/>
            <a:cxnLst/>
            <a:rect l="l" t="t" r="r" b="b"/>
            <a:pathLst>
              <a:path w="72389" h="227329">
                <a:moveTo>
                  <a:pt x="0" y="0"/>
                </a:moveTo>
                <a:lnTo>
                  <a:pt x="29756" y="19414"/>
                </a:lnTo>
                <a:lnTo>
                  <a:pt x="52431" y="46068"/>
                </a:lnTo>
                <a:lnTo>
                  <a:pt x="66879" y="77998"/>
                </a:lnTo>
                <a:lnTo>
                  <a:pt x="71952" y="113246"/>
                </a:lnTo>
                <a:lnTo>
                  <a:pt x="66997" y="148600"/>
                </a:lnTo>
                <a:lnTo>
                  <a:pt x="52800" y="180778"/>
                </a:lnTo>
                <a:lnTo>
                  <a:pt x="30374" y="207684"/>
                </a:lnTo>
                <a:lnTo>
                  <a:pt x="732" y="227218"/>
                </a:lnTo>
              </a:path>
            </a:pathLst>
          </a:custGeom>
          <a:ln w="7193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772891" y="3675188"/>
            <a:ext cx="84524" cy="41132"/>
          </a:xfrm>
          <a:custGeom>
            <a:avLst/>
            <a:gdLst/>
            <a:ahLst/>
            <a:cxnLst/>
            <a:rect l="l" t="t" r="r" b="b"/>
            <a:pathLst>
              <a:path w="69850" h="64135">
                <a:moveTo>
                  <a:pt x="40665" y="0"/>
                </a:moveTo>
                <a:lnTo>
                  <a:pt x="0" y="57391"/>
                </a:lnTo>
                <a:lnTo>
                  <a:pt x="69850" y="63715"/>
                </a:lnTo>
                <a:lnTo>
                  <a:pt x="40665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864060" y="3571038"/>
            <a:ext cx="299677" cy="407"/>
          </a:xfrm>
          <a:custGeom>
            <a:avLst/>
            <a:gdLst/>
            <a:ahLst/>
            <a:cxnLst/>
            <a:rect l="l" t="t" r="r" b="b"/>
            <a:pathLst>
              <a:path w="247650" h="635">
                <a:moveTo>
                  <a:pt x="247315" y="0"/>
                </a:moveTo>
                <a:lnTo>
                  <a:pt x="0" y="24"/>
                </a:lnTo>
              </a:path>
            </a:pathLst>
          </a:custGeom>
          <a:ln w="721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807329" y="3578748"/>
            <a:ext cx="299677" cy="407"/>
          </a:xfrm>
          <a:custGeom>
            <a:avLst/>
            <a:gdLst/>
            <a:ahLst/>
            <a:cxnLst/>
            <a:rect l="l" t="t" r="r" b="b"/>
            <a:pathLst>
              <a:path w="247650" h="635">
                <a:moveTo>
                  <a:pt x="247315" y="0"/>
                </a:moveTo>
                <a:lnTo>
                  <a:pt x="0" y="24"/>
                </a:lnTo>
              </a:path>
            </a:pathLst>
          </a:custGeom>
          <a:ln w="721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12268" y="3575010"/>
            <a:ext cx="299677" cy="407"/>
          </a:xfrm>
          <a:custGeom>
            <a:avLst/>
            <a:gdLst/>
            <a:ahLst/>
            <a:cxnLst/>
            <a:rect l="l" t="t" r="r" b="b"/>
            <a:pathLst>
              <a:path w="247650" h="635">
                <a:moveTo>
                  <a:pt x="0" y="24"/>
                </a:moveTo>
                <a:lnTo>
                  <a:pt x="247328" y="0"/>
                </a:lnTo>
              </a:path>
            </a:pathLst>
          </a:custGeom>
          <a:ln w="721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271045" y="3578092"/>
            <a:ext cx="299677" cy="407"/>
          </a:xfrm>
          <a:custGeom>
            <a:avLst/>
            <a:gdLst/>
            <a:ahLst/>
            <a:cxnLst/>
            <a:rect l="l" t="t" r="r" b="b"/>
            <a:pathLst>
              <a:path w="247650" h="635">
                <a:moveTo>
                  <a:pt x="0" y="24"/>
                </a:moveTo>
                <a:lnTo>
                  <a:pt x="247315" y="0"/>
                </a:lnTo>
              </a:path>
            </a:pathLst>
          </a:custGeom>
          <a:ln w="721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64079" y="3673398"/>
            <a:ext cx="299677" cy="407"/>
          </a:xfrm>
          <a:custGeom>
            <a:avLst/>
            <a:gdLst/>
            <a:ahLst/>
            <a:cxnLst/>
            <a:rect l="l" t="t" r="r" b="b"/>
            <a:pathLst>
              <a:path w="247650" h="635">
                <a:moveTo>
                  <a:pt x="247315" y="0"/>
                </a:moveTo>
                <a:lnTo>
                  <a:pt x="0" y="24"/>
                </a:lnTo>
              </a:path>
            </a:pathLst>
          </a:custGeom>
          <a:ln w="721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807348" y="3681100"/>
            <a:ext cx="299677" cy="407"/>
          </a:xfrm>
          <a:custGeom>
            <a:avLst/>
            <a:gdLst/>
            <a:ahLst/>
            <a:cxnLst/>
            <a:rect l="l" t="t" r="r" b="b"/>
            <a:pathLst>
              <a:path w="247650" h="635">
                <a:moveTo>
                  <a:pt x="247315" y="0"/>
                </a:moveTo>
                <a:lnTo>
                  <a:pt x="0" y="24"/>
                </a:lnTo>
              </a:path>
            </a:pathLst>
          </a:custGeom>
          <a:ln w="721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412287" y="3677361"/>
            <a:ext cx="299677" cy="407"/>
          </a:xfrm>
          <a:custGeom>
            <a:avLst/>
            <a:gdLst/>
            <a:ahLst/>
            <a:cxnLst/>
            <a:rect l="l" t="t" r="r" b="b"/>
            <a:pathLst>
              <a:path w="247650" h="635">
                <a:moveTo>
                  <a:pt x="0" y="24"/>
                </a:moveTo>
                <a:lnTo>
                  <a:pt x="247328" y="0"/>
                </a:lnTo>
              </a:path>
            </a:pathLst>
          </a:custGeom>
          <a:ln w="721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271065" y="3680443"/>
            <a:ext cx="299677" cy="407"/>
          </a:xfrm>
          <a:custGeom>
            <a:avLst/>
            <a:gdLst/>
            <a:ahLst/>
            <a:cxnLst/>
            <a:rect l="l" t="t" r="r" b="b"/>
            <a:pathLst>
              <a:path w="247650" h="635">
                <a:moveTo>
                  <a:pt x="0" y="24"/>
                </a:moveTo>
                <a:lnTo>
                  <a:pt x="247315" y="0"/>
                </a:lnTo>
              </a:path>
            </a:pathLst>
          </a:custGeom>
          <a:ln w="721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099078" y="3297492"/>
            <a:ext cx="600122" cy="273668"/>
          </a:xfrm>
          <a:custGeom>
            <a:avLst/>
            <a:gdLst/>
            <a:ahLst/>
            <a:cxnLst/>
            <a:rect l="l" t="t" r="r" b="b"/>
            <a:pathLst>
              <a:path w="495935" h="426720">
                <a:moveTo>
                  <a:pt x="42" y="426535"/>
                </a:moveTo>
                <a:lnTo>
                  <a:pt x="0" y="49"/>
                </a:lnTo>
                <a:lnTo>
                  <a:pt x="495531" y="0"/>
                </a:lnTo>
                <a:lnTo>
                  <a:pt x="495557" y="265991"/>
                </a:lnTo>
              </a:path>
            </a:pathLst>
          </a:custGeom>
          <a:ln w="720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741022" y="3375129"/>
            <a:ext cx="615490" cy="202401"/>
          </a:xfrm>
          <a:custGeom>
            <a:avLst/>
            <a:gdLst/>
            <a:ahLst/>
            <a:cxnLst/>
            <a:rect l="l" t="t" r="r" b="b"/>
            <a:pathLst>
              <a:path w="508635" h="315595">
                <a:moveTo>
                  <a:pt x="15" y="152432"/>
                </a:moveTo>
                <a:lnTo>
                  <a:pt x="0" y="50"/>
                </a:lnTo>
                <a:lnTo>
                  <a:pt x="508125" y="0"/>
                </a:lnTo>
                <a:lnTo>
                  <a:pt x="506356" y="315585"/>
                </a:lnTo>
              </a:path>
            </a:pathLst>
          </a:custGeom>
          <a:ln w="7205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698802" y="3673494"/>
            <a:ext cx="579376" cy="197921"/>
          </a:xfrm>
          <a:custGeom>
            <a:avLst/>
            <a:gdLst/>
            <a:ahLst/>
            <a:cxnLst/>
            <a:rect l="l" t="t" r="r" b="b"/>
            <a:pathLst>
              <a:path w="478789" h="308610">
                <a:moveTo>
                  <a:pt x="478431" y="0"/>
                </a:moveTo>
                <a:lnTo>
                  <a:pt x="478462" y="308337"/>
                </a:lnTo>
                <a:lnTo>
                  <a:pt x="16" y="308385"/>
                </a:lnTo>
                <a:lnTo>
                  <a:pt x="0" y="147114"/>
                </a:lnTo>
              </a:path>
            </a:pathLst>
          </a:custGeom>
          <a:ln w="720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004412" y="3323734"/>
            <a:ext cx="743814" cy="612903"/>
          </a:xfrm>
          <a:custGeom>
            <a:avLst/>
            <a:gdLst/>
            <a:ahLst/>
            <a:cxnLst/>
            <a:rect l="l" t="t" r="r" b="b"/>
            <a:pathLst>
              <a:path w="614679" h="955675">
                <a:moveTo>
                  <a:pt x="614078" y="704746"/>
                </a:moveTo>
                <a:lnTo>
                  <a:pt x="614102" y="952604"/>
                </a:lnTo>
                <a:lnTo>
                  <a:pt x="340685" y="955620"/>
                </a:lnTo>
                <a:lnTo>
                  <a:pt x="338699" y="0"/>
                </a:lnTo>
                <a:lnTo>
                  <a:pt x="0" y="1534"/>
                </a:lnTo>
                <a:lnTo>
                  <a:pt x="40" y="402447"/>
                </a:lnTo>
              </a:path>
            </a:pathLst>
          </a:custGeom>
          <a:ln w="719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928279" y="3671094"/>
            <a:ext cx="603197" cy="513536"/>
          </a:xfrm>
          <a:custGeom>
            <a:avLst/>
            <a:gdLst/>
            <a:ahLst/>
            <a:cxnLst/>
            <a:rect l="l" t="t" r="r" b="b"/>
            <a:pathLst>
              <a:path w="498475" h="800734">
                <a:moveTo>
                  <a:pt x="498312" y="800645"/>
                </a:moveTo>
                <a:lnTo>
                  <a:pt x="498294" y="615797"/>
                </a:lnTo>
                <a:lnTo>
                  <a:pt x="450935" y="605092"/>
                </a:lnTo>
                <a:lnTo>
                  <a:pt x="405175" y="590814"/>
                </a:lnTo>
                <a:lnTo>
                  <a:pt x="361149" y="573129"/>
                </a:lnTo>
                <a:lnTo>
                  <a:pt x="318990" y="552205"/>
                </a:lnTo>
                <a:lnTo>
                  <a:pt x="278832" y="528209"/>
                </a:lnTo>
                <a:lnTo>
                  <a:pt x="240810" y="501307"/>
                </a:lnTo>
                <a:lnTo>
                  <a:pt x="205059" y="471666"/>
                </a:lnTo>
                <a:lnTo>
                  <a:pt x="171712" y="439454"/>
                </a:lnTo>
                <a:lnTo>
                  <a:pt x="140903" y="404838"/>
                </a:lnTo>
                <a:lnTo>
                  <a:pt x="112767" y="367983"/>
                </a:lnTo>
                <a:lnTo>
                  <a:pt x="87438" y="329058"/>
                </a:lnTo>
                <a:lnTo>
                  <a:pt x="65049" y="288230"/>
                </a:lnTo>
                <a:lnTo>
                  <a:pt x="45737" y="245664"/>
                </a:lnTo>
                <a:lnTo>
                  <a:pt x="29634" y="201529"/>
                </a:lnTo>
                <a:lnTo>
                  <a:pt x="16874" y="155990"/>
                </a:lnTo>
                <a:lnTo>
                  <a:pt x="7593" y="109216"/>
                </a:lnTo>
                <a:lnTo>
                  <a:pt x="1924" y="61372"/>
                </a:lnTo>
                <a:lnTo>
                  <a:pt x="1" y="12627"/>
                </a:lnTo>
                <a:lnTo>
                  <a:pt x="0" y="9016"/>
                </a:lnTo>
                <a:lnTo>
                  <a:pt x="0" y="1805"/>
                </a:lnTo>
                <a:lnTo>
                  <a:pt x="0" y="0"/>
                </a:lnTo>
              </a:path>
            </a:pathLst>
          </a:custGeom>
          <a:ln w="719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872362" y="3678804"/>
            <a:ext cx="681574" cy="513536"/>
          </a:xfrm>
          <a:custGeom>
            <a:avLst/>
            <a:gdLst/>
            <a:ahLst/>
            <a:cxnLst/>
            <a:rect l="l" t="t" r="r" b="b"/>
            <a:pathLst>
              <a:path w="563245" h="800734">
                <a:moveTo>
                  <a:pt x="563074" y="800625"/>
                </a:moveTo>
                <a:lnTo>
                  <a:pt x="563056" y="615778"/>
                </a:lnTo>
                <a:lnTo>
                  <a:pt x="512311" y="605730"/>
                </a:lnTo>
                <a:lnTo>
                  <a:pt x="463182" y="592465"/>
                </a:lnTo>
                <a:lnTo>
                  <a:pt x="415797" y="576128"/>
                </a:lnTo>
                <a:lnTo>
                  <a:pt x="370284" y="556859"/>
                </a:lnTo>
                <a:lnTo>
                  <a:pt x="326774" y="534801"/>
                </a:lnTo>
                <a:lnTo>
                  <a:pt x="285394" y="510096"/>
                </a:lnTo>
                <a:lnTo>
                  <a:pt x="246274" y="482885"/>
                </a:lnTo>
                <a:lnTo>
                  <a:pt x="209542" y="453310"/>
                </a:lnTo>
                <a:lnTo>
                  <a:pt x="175328" y="421515"/>
                </a:lnTo>
                <a:lnTo>
                  <a:pt x="143760" y="387639"/>
                </a:lnTo>
                <a:lnTo>
                  <a:pt x="114967" y="351827"/>
                </a:lnTo>
                <a:lnTo>
                  <a:pt x="89079" y="314218"/>
                </a:lnTo>
                <a:lnTo>
                  <a:pt x="66223" y="274957"/>
                </a:lnTo>
                <a:lnTo>
                  <a:pt x="46529" y="234184"/>
                </a:lnTo>
                <a:lnTo>
                  <a:pt x="30127" y="192041"/>
                </a:lnTo>
                <a:lnTo>
                  <a:pt x="17143" y="148671"/>
                </a:lnTo>
                <a:lnTo>
                  <a:pt x="7709" y="104215"/>
                </a:lnTo>
                <a:lnTo>
                  <a:pt x="1952" y="58815"/>
                </a:lnTo>
                <a:lnTo>
                  <a:pt x="1" y="12614"/>
                </a:lnTo>
                <a:lnTo>
                  <a:pt x="0" y="1793"/>
                </a:lnTo>
                <a:lnTo>
                  <a:pt x="0" y="0"/>
                </a:lnTo>
              </a:path>
            </a:pathLst>
          </a:custGeom>
          <a:ln w="7197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819650" y="3678534"/>
            <a:ext cx="603197" cy="506612"/>
          </a:xfrm>
          <a:custGeom>
            <a:avLst/>
            <a:gdLst/>
            <a:ahLst/>
            <a:cxnLst/>
            <a:rect l="l" t="t" r="r" b="b"/>
            <a:pathLst>
              <a:path w="498475" h="789940">
                <a:moveTo>
                  <a:pt x="917" y="789910"/>
                </a:moveTo>
                <a:lnTo>
                  <a:pt x="0" y="615897"/>
                </a:lnTo>
                <a:lnTo>
                  <a:pt x="47358" y="605183"/>
                </a:lnTo>
                <a:lnTo>
                  <a:pt x="93116" y="590895"/>
                </a:lnTo>
                <a:lnTo>
                  <a:pt x="137141" y="573202"/>
                </a:lnTo>
                <a:lnTo>
                  <a:pt x="179296" y="552269"/>
                </a:lnTo>
                <a:lnTo>
                  <a:pt x="219449" y="528265"/>
                </a:lnTo>
                <a:lnTo>
                  <a:pt x="257466" y="501355"/>
                </a:lnTo>
                <a:lnTo>
                  <a:pt x="293211" y="471707"/>
                </a:lnTo>
                <a:lnTo>
                  <a:pt x="326552" y="439489"/>
                </a:lnTo>
                <a:lnTo>
                  <a:pt x="357353" y="404866"/>
                </a:lnTo>
                <a:lnTo>
                  <a:pt x="385481" y="368006"/>
                </a:lnTo>
                <a:lnTo>
                  <a:pt x="410802" y="329076"/>
                </a:lnTo>
                <a:lnTo>
                  <a:pt x="433181" y="288243"/>
                </a:lnTo>
                <a:lnTo>
                  <a:pt x="452485" y="245673"/>
                </a:lnTo>
                <a:lnTo>
                  <a:pt x="468578" y="201534"/>
                </a:lnTo>
                <a:lnTo>
                  <a:pt x="481328" y="155994"/>
                </a:lnTo>
                <a:lnTo>
                  <a:pt x="490600" y="109217"/>
                </a:lnTo>
                <a:lnTo>
                  <a:pt x="496259" y="61373"/>
                </a:lnTo>
                <a:lnTo>
                  <a:pt x="498172" y="12627"/>
                </a:lnTo>
                <a:lnTo>
                  <a:pt x="498172" y="9016"/>
                </a:lnTo>
                <a:lnTo>
                  <a:pt x="498171" y="1805"/>
                </a:lnTo>
                <a:lnTo>
                  <a:pt x="498171" y="0"/>
                </a:lnTo>
              </a:path>
            </a:pathLst>
          </a:custGeom>
          <a:ln w="719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762106" y="3686230"/>
            <a:ext cx="715384" cy="506612"/>
          </a:xfrm>
          <a:custGeom>
            <a:avLst/>
            <a:gdLst/>
            <a:ahLst/>
            <a:cxnLst/>
            <a:rect l="l" t="t" r="r" b="b"/>
            <a:pathLst>
              <a:path w="591185" h="789940">
                <a:moveTo>
                  <a:pt x="1082" y="789932"/>
                </a:moveTo>
                <a:lnTo>
                  <a:pt x="0" y="615907"/>
                </a:lnTo>
                <a:lnTo>
                  <a:pt x="50632" y="606428"/>
                </a:lnTo>
                <a:lnTo>
                  <a:pt x="99740" y="594041"/>
                </a:lnTo>
                <a:lnTo>
                  <a:pt x="147209" y="578868"/>
                </a:lnTo>
                <a:lnTo>
                  <a:pt x="192921" y="561031"/>
                </a:lnTo>
                <a:lnTo>
                  <a:pt x="236761" y="540651"/>
                </a:lnTo>
                <a:lnTo>
                  <a:pt x="278613" y="517851"/>
                </a:lnTo>
                <a:lnTo>
                  <a:pt x="318360" y="492751"/>
                </a:lnTo>
                <a:lnTo>
                  <a:pt x="355888" y="465473"/>
                </a:lnTo>
                <a:lnTo>
                  <a:pt x="391080" y="436140"/>
                </a:lnTo>
                <a:lnTo>
                  <a:pt x="423819" y="404873"/>
                </a:lnTo>
                <a:lnTo>
                  <a:pt x="453991" y="371794"/>
                </a:lnTo>
                <a:lnTo>
                  <a:pt x="481479" y="337025"/>
                </a:lnTo>
                <a:lnTo>
                  <a:pt x="506166" y="300687"/>
                </a:lnTo>
                <a:lnTo>
                  <a:pt x="527938" y="262902"/>
                </a:lnTo>
                <a:lnTo>
                  <a:pt x="546678" y="223792"/>
                </a:lnTo>
                <a:lnTo>
                  <a:pt x="562270" y="183479"/>
                </a:lnTo>
                <a:lnTo>
                  <a:pt x="574597" y="142084"/>
                </a:lnTo>
                <a:lnTo>
                  <a:pt x="583545" y="99729"/>
                </a:lnTo>
                <a:lnTo>
                  <a:pt x="588998" y="56536"/>
                </a:lnTo>
                <a:lnTo>
                  <a:pt x="590838" y="12627"/>
                </a:lnTo>
                <a:lnTo>
                  <a:pt x="590837" y="9016"/>
                </a:lnTo>
                <a:lnTo>
                  <a:pt x="590837" y="1805"/>
                </a:lnTo>
                <a:lnTo>
                  <a:pt x="590836" y="0"/>
                </a:lnTo>
              </a:path>
            </a:pathLst>
          </a:custGeom>
          <a:ln w="7198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194421" y="3592403"/>
            <a:ext cx="115261" cy="48462"/>
          </a:xfrm>
          <a:custGeom>
            <a:avLst/>
            <a:gdLst/>
            <a:ahLst/>
            <a:cxnLst/>
            <a:rect l="l" t="t" r="r" b="b"/>
            <a:pathLst>
              <a:path w="95250" h="75564">
                <a:moveTo>
                  <a:pt x="49217" y="11849"/>
                </a:moveTo>
                <a:lnTo>
                  <a:pt x="31711" y="11849"/>
                </a:lnTo>
                <a:lnTo>
                  <a:pt x="61582" y="75463"/>
                </a:lnTo>
                <a:lnTo>
                  <a:pt x="63665" y="75463"/>
                </a:lnTo>
                <a:lnTo>
                  <a:pt x="71219" y="49771"/>
                </a:lnTo>
                <a:lnTo>
                  <a:pt x="66954" y="49771"/>
                </a:lnTo>
                <a:lnTo>
                  <a:pt x="49217" y="11849"/>
                </a:lnTo>
                <a:close/>
              </a:path>
              <a:path w="95250" h="75564">
                <a:moveTo>
                  <a:pt x="43675" y="0"/>
                </a:moveTo>
                <a:lnTo>
                  <a:pt x="18529" y="12"/>
                </a:lnTo>
                <a:lnTo>
                  <a:pt x="17932" y="2057"/>
                </a:lnTo>
                <a:lnTo>
                  <a:pt x="20561" y="2095"/>
                </a:lnTo>
                <a:lnTo>
                  <a:pt x="22542" y="2413"/>
                </a:lnTo>
                <a:lnTo>
                  <a:pt x="25171" y="3670"/>
                </a:lnTo>
                <a:lnTo>
                  <a:pt x="26808" y="5080"/>
                </a:lnTo>
                <a:lnTo>
                  <a:pt x="28740" y="7226"/>
                </a:lnTo>
                <a:lnTo>
                  <a:pt x="12077" y="64592"/>
                </a:lnTo>
                <a:lnTo>
                  <a:pt x="10896" y="66992"/>
                </a:lnTo>
                <a:lnTo>
                  <a:pt x="7962" y="70345"/>
                </a:lnTo>
                <a:lnTo>
                  <a:pt x="6464" y="71475"/>
                </a:lnTo>
                <a:lnTo>
                  <a:pt x="4927" y="72059"/>
                </a:lnTo>
                <a:lnTo>
                  <a:pt x="4051" y="72428"/>
                </a:lnTo>
                <a:lnTo>
                  <a:pt x="2565" y="72618"/>
                </a:lnTo>
                <a:lnTo>
                  <a:pt x="482" y="72618"/>
                </a:lnTo>
                <a:lnTo>
                  <a:pt x="0" y="74650"/>
                </a:lnTo>
                <a:lnTo>
                  <a:pt x="24257" y="74637"/>
                </a:lnTo>
                <a:lnTo>
                  <a:pt x="24752" y="72605"/>
                </a:lnTo>
                <a:lnTo>
                  <a:pt x="21894" y="72605"/>
                </a:lnTo>
                <a:lnTo>
                  <a:pt x="19824" y="72009"/>
                </a:lnTo>
                <a:lnTo>
                  <a:pt x="18503" y="70815"/>
                </a:lnTo>
                <a:lnTo>
                  <a:pt x="17221" y="69621"/>
                </a:lnTo>
                <a:lnTo>
                  <a:pt x="16560" y="68033"/>
                </a:lnTo>
                <a:lnTo>
                  <a:pt x="16578" y="64592"/>
                </a:lnTo>
                <a:lnTo>
                  <a:pt x="16802" y="63169"/>
                </a:lnTo>
                <a:lnTo>
                  <a:pt x="17284" y="61442"/>
                </a:lnTo>
                <a:lnTo>
                  <a:pt x="31711" y="11849"/>
                </a:lnTo>
                <a:lnTo>
                  <a:pt x="49217" y="11849"/>
                </a:lnTo>
                <a:lnTo>
                  <a:pt x="43675" y="0"/>
                </a:lnTo>
                <a:close/>
              </a:path>
              <a:path w="95250" h="75564">
                <a:moveTo>
                  <a:pt x="94767" y="0"/>
                </a:moveTo>
                <a:lnTo>
                  <a:pt x="71154" y="12"/>
                </a:lnTo>
                <a:lnTo>
                  <a:pt x="70561" y="2044"/>
                </a:lnTo>
                <a:lnTo>
                  <a:pt x="73393" y="2235"/>
                </a:lnTo>
                <a:lnTo>
                  <a:pt x="75374" y="2882"/>
                </a:lnTo>
                <a:lnTo>
                  <a:pt x="77685" y="5080"/>
                </a:lnTo>
                <a:lnTo>
                  <a:pt x="78244" y="6540"/>
                </a:lnTo>
                <a:lnTo>
                  <a:pt x="78244" y="9918"/>
                </a:lnTo>
                <a:lnTo>
                  <a:pt x="77990" y="11671"/>
                </a:lnTo>
                <a:lnTo>
                  <a:pt x="66954" y="49771"/>
                </a:lnTo>
                <a:lnTo>
                  <a:pt x="71219" y="49771"/>
                </a:lnTo>
                <a:lnTo>
                  <a:pt x="83172" y="9118"/>
                </a:lnTo>
                <a:lnTo>
                  <a:pt x="84823" y="6083"/>
                </a:lnTo>
                <a:lnTo>
                  <a:pt x="86791" y="4584"/>
                </a:lnTo>
                <a:lnTo>
                  <a:pt x="88734" y="3060"/>
                </a:lnTo>
                <a:lnTo>
                  <a:pt x="91224" y="2235"/>
                </a:lnTo>
                <a:lnTo>
                  <a:pt x="94234" y="2044"/>
                </a:lnTo>
                <a:lnTo>
                  <a:pt x="9476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123498" y="3609898"/>
            <a:ext cx="115261" cy="48462"/>
          </a:xfrm>
          <a:custGeom>
            <a:avLst/>
            <a:gdLst/>
            <a:ahLst/>
            <a:cxnLst/>
            <a:rect l="l" t="t" r="r" b="b"/>
            <a:pathLst>
              <a:path w="95250" h="75564">
                <a:moveTo>
                  <a:pt x="49222" y="11849"/>
                </a:moveTo>
                <a:lnTo>
                  <a:pt x="31711" y="11849"/>
                </a:lnTo>
                <a:lnTo>
                  <a:pt x="61582" y="75476"/>
                </a:lnTo>
                <a:lnTo>
                  <a:pt x="63665" y="75476"/>
                </a:lnTo>
                <a:lnTo>
                  <a:pt x="71221" y="49771"/>
                </a:lnTo>
                <a:lnTo>
                  <a:pt x="66954" y="49771"/>
                </a:lnTo>
                <a:lnTo>
                  <a:pt x="49222" y="11849"/>
                </a:lnTo>
                <a:close/>
              </a:path>
              <a:path w="95250" h="75564">
                <a:moveTo>
                  <a:pt x="24752" y="72618"/>
                </a:moveTo>
                <a:lnTo>
                  <a:pt x="482" y="72618"/>
                </a:lnTo>
                <a:lnTo>
                  <a:pt x="0" y="74650"/>
                </a:lnTo>
                <a:lnTo>
                  <a:pt x="24256" y="74650"/>
                </a:lnTo>
                <a:lnTo>
                  <a:pt x="24752" y="72618"/>
                </a:lnTo>
                <a:close/>
              </a:path>
              <a:path w="95250" h="75564">
                <a:moveTo>
                  <a:pt x="43687" y="12"/>
                </a:moveTo>
                <a:lnTo>
                  <a:pt x="18541" y="12"/>
                </a:lnTo>
                <a:lnTo>
                  <a:pt x="17945" y="2070"/>
                </a:lnTo>
                <a:lnTo>
                  <a:pt x="20561" y="2108"/>
                </a:lnTo>
                <a:lnTo>
                  <a:pt x="22555" y="2425"/>
                </a:lnTo>
                <a:lnTo>
                  <a:pt x="23940" y="3073"/>
                </a:lnTo>
                <a:lnTo>
                  <a:pt x="25171" y="3682"/>
                </a:lnTo>
                <a:lnTo>
                  <a:pt x="26808" y="5079"/>
                </a:lnTo>
                <a:lnTo>
                  <a:pt x="28752" y="7226"/>
                </a:lnTo>
                <a:lnTo>
                  <a:pt x="12090" y="64604"/>
                </a:lnTo>
                <a:lnTo>
                  <a:pt x="4927" y="72059"/>
                </a:lnTo>
                <a:lnTo>
                  <a:pt x="4051" y="72440"/>
                </a:lnTo>
                <a:lnTo>
                  <a:pt x="2565" y="72618"/>
                </a:lnTo>
                <a:lnTo>
                  <a:pt x="21907" y="72618"/>
                </a:lnTo>
                <a:lnTo>
                  <a:pt x="19824" y="72021"/>
                </a:lnTo>
                <a:lnTo>
                  <a:pt x="17221" y="69634"/>
                </a:lnTo>
                <a:lnTo>
                  <a:pt x="16560" y="68033"/>
                </a:lnTo>
                <a:lnTo>
                  <a:pt x="16578" y="64604"/>
                </a:lnTo>
                <a:lnTo>
                  <a:pt x="16802" y="63169"/>
                </a:lnTo>
                <a:lnTo>
                  <a:pt x="31711" y="11849"/>
                </a:lnTo>
                <a:lnTo>
                  <a:pt x="49222" y="11849"/>
                </a:lnTo>
                <a:lnTo>
                  <a:pt x="43687" y="12"/>
                </a:lnTo>
                <a:close/>
              </a:path>
              <a:path w="95250" h="75564">
                <a:moveTo>
                  <a:pt x="94767" y="0"/>
                </a:moveTo>
                <a:lnTo>
                  <a:pt x="71170" y="12"/>
                </a:lnTo>
                <a:lnTo>
                  <a:pt x="70561" y="2057"/>
                </a:lnTo>
                <a:lnTo>
                  <a:pt x="73393" y="2247"/>
                </a:lnTo>
                <a:lnTo>
                  <a:pt x="75387" y="2882"/>
                </a:lnTo>
                <a:lnTo>
                  <a:pt x="77685" y="5079"/>
                </a:lnTo>
                <a:lnTo>
                  <a:pt x="78244" y="6553"/>
                </a:lnTo>
                <a:lnTo>
                  <a:pt x="78244" y="9931"/>
                </a:lnTo>
                <a:lnTo>
                  <a:pt x="77990" y="11671"/>
                </a:lnTo>
                <a:lnTo>
                  <a:pt x="77431" y="13665"/>
                </a:lnTo>
                <a:lnTo>
                  <a:pt x="66954" y="49771"/>
                </a:lnTo>
                <a:lnTo>
                  <a:pt x="71221" y="49771"/>
                </a:lnTo>
                <a:lnTo>
                  <a:pt x="83172" y="9118"/>
                </a:lnTo>
                <a:lnTo>
                  <a:pt x="94233" y="2057"/>
                </a:lnTo>
                <a:lnTo>
                  <a:pt x="9476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84216" y="3597037"/>
            <a:ext cx="82988" cy="50091"/>
          </a:xfrm>
          <a:custGeom>
            <a:avLst/>
            <a:gdLst/>
            <a:ahLst/>
            <a:cxnLst/>
            <a:rect l="l" t="t" r="r" b="b"/>
            <a:pathLst>
              <a:path w="68579" h="78104">
                <a:moveTo>
                  <a:pt x="8724" y="49580"/>
                </a:moveTo>
                <a:lnTo>
                  <a:pt x="6654" y="49580"/>
                </a:lnTo>
                <a:lnTo>
                  <a:pt x="0" y="78041"/>
                </a:lnTo>
                <a:lnTo>
                  <a:pt x="2146" y="78041"/>
                </a:lnTo>
                <a:lnTo>
                  <a:pt x="3619" y="76936"/>
                </a:lnTo>
                <a:lnTo>
                  <a:pt x="4838" y="76200"/>
                </a:lnTo>
                <a:lnTo>
                  <a:pt x="6807" y="75438"/>
                </a:lnTo>
                <a:lnTo>
                  <a:pt x="7924" y="75222"/>
                </a:lnTo>
                <a:lnTo>
                  <a:pt x="44391" y="75222"/>
                </a:lnTo>
                <a:lnTo>
                  <a:pt x="48192" y="73482"/>
                </a:lnTo>
                <a:lnTo>
                  <a:pt x="24460" y="73482"/>
                </a:lnTo>
                <a:lnTo>
                  <a:pt x="21196" y="72478"/>
                </a:lnTo>
                <a:lnTo>
                  <a:pt x="15481" y="68554"/>
                </a:lnTo>
                <a:lnTo>
                  <a:pt x="13284" y="65836"/>
                </a:lnTo>
                <a:lnTo>
                  <a:pt x="10210" y="58826"/>
                </a:lnTo>
                <a:lnTo>
                  <a:pt x="9207" y="54584"/>
                </a:lnTo>
                <a:lnTo>
                  <a:pt x="8724" y="49580"/>
                </a:lnTo>
                <a:close/>
              </a:path>
              <a:path w="68579" h="78104">
                <a:moveTo>
                  <a:pt x="44391" y="75222"/>
                </a:moveTo>
                <a:lnTo>
                  <a:pt x="10744" y="75222"/>
                </a:lnTo>
                <a:lnTo>
                  <a:pt x="13919" y="75692"/>
                </a:lnTo>
                <a:lnTo>
                  <a:pt x="23482" y="77571"/>
                </a:lnTo>
                <a:lnTo>
                  <a:pt x="27431" y="78041"/>
                </a:lnTo>
                <a:lnTo>
                  <a:pt x="35699" y="78041"/>
                </a:lnTo>
                <a:lnTo>
                  <a:pt x="40284" y="77101"/>
                </a:lnTo>
                <a:lnTo>
                  <a:pt x="44391" y="75222"/>
                </a:lnTo>
                <a:close/>
              </a:path>
              <a:path w="68579" h="78104">
                <a:moveTo>
                  <a:pt x="44018" y="0"/>
                </a:moveTo>
                <a:lnTo>
                  <a:pt x="33807" y="12"/>
                </a:lnTo>
                <a:lnTo>
                  <a:pt x="28117" y="2019"/>
                </a:lnTo>
                <a:lnTo>
                  <a:pt x="19405" y="10096"/>
                </a:lnTo>
                <a:lnTo>
                  <a:pt x="17233" y="14884"/>
                </a:lnTo>
                <a:lnTo>
                  <a:pt x="17233" y="23596"/>
                </a:lnTo>
                <a:lnTo>
                  <a:pt x="34289" y="47269"/>
                </a:lnTo>
                <a:lnTo>
                  <a:pt x="37414" y="50952"/>
                </a:lnTo>
                <a:lnTo>
                  <a:pt x="40157" y="56019"/>
                </a:lnTo>
                <a:lnTo>
                  <a:pt x="40843" y="58674"/>
                </a:lnTo>
                <a:lnTo>
                  <a:pt x="40843" y="64643"/>
                </a:lnTo>
                <a:lnTo>
                  <a:pt x="39623" y="67462"/>
                </a:lnTo>
                <a:lnTo>
                  <a:pt x="34759" y="72275"/>
                </a:lnTo>
                <a:lnTo>
                  <a:pt x="31749" y="73482"/>
                </a:lnTo>
                <a:lnTo>
                  <a:pt x="48192" y="73482"/>
                </a:lnTo>
                <a:lnTo>
                  <a:pt x="48386" y="73393"/>
                </a:lnTo>
                <a:lnTo>
                  <a:pt x="51447" y="70789"/>
                </a:lnTo>
                <a:lnTo>
                  <a:pt x="55702" y="64046"/>
                </a:lnTo>
                <a:lnTo>
                  <a:pt x="56756" y="60337"/>
                </a:lnTo>
                <a:lnTo>
                  <a:pt x="56756" y="52793"/>
                </a:lnTo>
                <a:lnTo>
                  <a:pt x="56006" y="49479"/>
                </a:lnTo>
                <a:lnTo>
                  <a:pt x="52971" y="43395"/>
                </a:lnTo>
                <a:lnTo>
                  <a:pt x="49987" y="39776"/>
                </a:lnTo>
                <a:lnTo>
                  <a:pt x="40043" y="30264"/>
                </a:lnTo>
                <a:lnTo>
                  <a:pt x="36537" y="26301"/>
                </a:lnTo>
                <a:lnTo>
                  <a:pt x="33566" y="21069"/>
                </a:lnTo>
                <a:lnTo>
                  <a:pt x="32829" y="18402"/>
                </a:lnTo>
                <a:lnTo>
                  <a:pt x="32816" y="12928"/>
                </a:lnTo>
                <a:lnTo>
                  <a:pt x="33883" y="10464"/>
                </a:lnTo>
                <a:lnTo>
                  <a:pt x="38176" y="6096"/>
                </a:lnTo>
                <a:lnTo>
                  <a:pt x="40665" y="5003"/>
                </a:lnTo>
                <a:lnTo>
                  <a:pt x="66834" y="5003"/>
                </a:lnTo>
                <a:lnTo>
                  <a:pt x="67225" y="3403"/>
                </a:lnTo>
                <a:lnTo>
                  <a:pt x="58585" y="3403"/>
                </a:lnTo>
                <a:lnTo>
                  <a:pt x="56438" y="2984"/>
                </a:lnTo>
                <a:lnTo>
                  <a:pt x="48196" y="723"/>
                </a:lnTo>
                <a:lnTo>
                  <a:pt x="44018" y="0"/>
                </a:lnTo>
                <a:close/>
              </a:path>
              <a:path w="68579" h="78104">
                <a:moveTo>
                  <a:pt x="66834" y="5003"/>
                </a:moveTo>
                <a:lnTo>
                  <a:pt x="46494" y="5003"/>
                </a:lnTo>
                <a:lnTo>
                  <a:pt x="49250" y="5943"/>
                </a:lnTo>
                <a:lnTo>
                  <a:pt x="51777" y="7823"/>
                </a:lnTo>
                <a:lnTo>
                  <a:pt x="60045" y="25311"/>
                </a:lnTo>
                <a:lnTo>
                  <a:pt x="61861" y="25311"/>
                </a:lnTo>
                <a:lnTo>
                  <a:pt x="66834" y="5003"/>
                </a:lnTo>
                <a:close/>
              </a:path>
              <a:path w="68579" h="78104">
                <a:moveTo>
                  <a:pt x="68059" y="0"/>
                </a:moveTo>
                <a:lnTo>
                  <a:pt x="65635" y="12"/>
                </a:lnTo>
                <a:lnTo>
                  <a:pt x="64515" y="1358"/>
                </a:lnTo>
                <a:lnTo>
                  <a:pt x="63525" y="2260"/>
                </a:lnTo>
                <a:lnTo>
                  <a:pt x="62687" y="2730"/>
                </a:lnTo>
                <a:lnTo>
                  <a:pt x="61836" y="3175"/>
                </a:lnTo>
                <a:lnTo>
                  <a:pt x="60883" y="3403"/>
                </a:lnTo>
                <a:lnTo>
                  <a:pt x="67225" y="3403"/>
                </a:lnTo>
                <a:lnTo>
                  <a:pt x="6805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137360" y="3604123"/>
            <a:ext cx="82988" cy="50091"/>
          </a:xfrm>
          <a:custGeom>
            <a:avLst/>
            <a:gdLst/>
            <a:ahLst/>
            <a:cxnLst/>
            <a:rect l="l" t="t" r="r" b="b"/>
            <a:pathLst>
              <a:path w="68579" h="78104">
                <a:moveTo>
                  <a:pt x="8724" y="49580"/>
                </a:moveTo>
                <a:lnTo>
                  <a:pt x="6642" y="49580"/>
                </a:lnTo>
                <a:lnTo>
                  <a:pt x="0" y="78041"/>
                </a:lnTo>
                <a:lnTo>
                  <a:pt x="2133" y="78041"/>
                </a:lnTo>
                <a:lnTo>
                  <a:pt x="3619" y="76923"/>
                </a:lnTo>
                <a:lnTo>
                  <a:pt x="4838" y="76200"/>
                </a:lnTo>
                <a:lnTo>
                  <a:pt x="6807" y="75425"/>
                </a:lnTo>
                <a:lnTo>
                  <a:pt x="7924" y="75222"/>
                </a:lnTo>
                <a:lnTo>
                  <a:pt x="44371" y="75222"/>
                </a:lnTo>
                <a:lnTo>
                  <a:pt x="48207" y="73469"/>
                </a:lnTo>
                <a:lnTo>
                  <a:pt x="24447" y="73469"/>
                </a:lnTo>
                <a:lnTo>
                  <a:pt x="21183" y="72478"/>
                </a:lnTo>
                <a:lnTo>
                  <a:pt x="15468" y="68554"/>
                </a:lnTo>
                <a:lnTo>
                  <a:pt x="13284" y="65824"/>
                </a:lnTo>
                <a:lnTo>
                  <a:pt x="10210" y="58813"/>
                </a:lnTo>
                <a:lnTo>
                  <a:pt x="9194" y="54571"/>
                </a:lnTo>
                <a:lnTo>
                  <a:pt x="8724" y="49580"/>
                </a:lnTo>
                <a:close/>
              </a:path>
              <a:path w="68579" h="78104">
                <a:moveTo>
                  <a:pt x="44371" y="75222"/>
                </a:moveTo>
                <a:lnTo>
                  <a:pt x="10731" y="75222"/>
                </a:lnTo>
                <a:lnTo>
                  <a:pt x="13919" y="75692"/>
                </a:lnTo>
                <a:lnTo>
                  <a:pt x="23482" y="77558"/>
                </a:lnTo>
                <a:lnTo>
                  <a:pt x="27431" y="78041"/>
                </a:lnTo>
                <a:lnTo>
                  <a:pt x="35686" y="78041"/>
                </a:lnTo>
                <a:lnTo>
                  <a:pt x="40284" y="77089"/>
                </a:lnTo>
                <a:lnTo>
                  <a:pt x="44371" y="75222"/>
                </a:lnTo>
                <a:close/>
              </a:path>
              <a:path w="68579" h="78104">
                <a:moveTo>
                  <a:pt x="44018" y="0"/>
                </a:moveTo>
                <a:lnTo>
                  <a:pt x="33807" y="0"/>
                </a:lnTo>
                <a:lnTo>
                  <a:pt x="28117" y="2006"/>
                </a:lnTo>
                <a:lnTo>
                  <a:pt x="19405" y="10096"/>
                </a:lnTo>
                <a:lnTo>
                  <a:pt x="17233" y="14884"/>
                </a:lnTo>
                <a:lnTo>
                  <a:pt x="17233" y="23596"/>
                </a:lnTo>
                <a:lnTo>
                  <a:pt x="34277" y="47269"/>
                </a:lnTo>
                <a:lnTo>
                  <a:pt x="37414" y="50939"/>
                </a:lnTo>
                <a:lnTo>
                  <a:pt x="40144" y="56019"/>
                </a:lnTo>
                <a:lnTo>
                  <a:pt x="40843" y="58661"/>
                </a:lnTo>
                <a:lnTo>
                  <a:pt x="40843" y="64643"/>
                </a:lnTo>
                <a:lnTo>
                  <a:pt x="39623" y="67449"/>
                </a:lnTo>
                <a:lnTo>
                  <a:pt x="34759" y="72263"/>
                </a:lnTo>
                <a:lnTo>
                  <a:pt x="31737" y="73469"/>
                </a:lnTo>
                <a:lnTo>
                  <a:pt x="48207" y="73469"/>
                </a:lnTo>
                <a:lnTo>
                  <a:pt x="48374" y="73393"/>
                </a:lnTo>
                <a:lnTo>
                  <a:pt x="51447" y="70777"/>
                </a:lnTo>
                <a:lnTo>
                  <a:pt x="55702" y="64033"/>
                </a:lnTo>
                <a:lnTo>
                  <a:pt x="56743" y="60337"/>
                </a:lnTo>
                <a:lnTo>
                  <a:pt x="56743" y="52781"/>
                </a:lnTo>
                <a:lnTo>
                  <a:pt x="55994" y="49479"/>
                </a:lnTo>
                <a:lnTo>
                  <a:pt x="52958" y="43395"/>
                </a:lnTo>
                <a:lnTo>
                  <a:pt x="49987" y="39763"/>
                </a:lnTo>
                <a:lnTo>
                  <a:pt x="40030" y="30264"/>
                </a:lnTo>
                <a:lnTo>
                  <a:pt x="36525" y="26301"/>
                </a:lnTo>
                <a:lnTo>
                  <a:pt x="33566" y="21056"/>
                </a:lnTo>
                <a:lnTo>
                  <a:pt x="32816" y="18389"/>
                </a:lnTo>
                <a:lnTo>
                  <a:pt x="32816" y="12928"/>
                </a:lnTo>
                <a:lnTo>
                  <a:pt x="33883" y="10464"/>
                </a:lnTo>
                <a:lnTo>
                  <a:pt x="38176" y="6083"/>
                </a:lnTo>
                <a:lnTo>
                  <a:pt x="40665" y="5003"/>
                </a:lnTo>
                <a:lnTo>
                  <a:pt x="66836" y="4991"/>
                </a:lnTo>
                <a:lnTo>
                  <a:pt x="67225" y="3403"/>
                </a:lnTo>
                <a:lnTo>
                  <a:pt x="58572" y="3403"/>
                </a:lnTo>
                <a:lnTo>
                  <a:pt x="56438" y="2984"/>
                </a:lnTo>
                <a:lnTo>
                  <a:pt x="48196" y="711"/>
                </a:lnTo>
                <a:lnTo>
                  <a:pt x="44018" y="0"/>
                </a:lnTo>
                <a:close/>
              </a:path>
              <a:path w="68579" h="78104">
                <a:moveTo>
                  <a:pt x="66836" y="4991"/>
                </a:moveTo>
                <a:lnTo>
                  <a:pt x="46494" y="4991"/>
                </a:lnTo>
                <a:lnTo>
                  <a:pt x="49250" y="5930"/>
                </a:lnTo>
                <a:lnTo>
                  <a:pt x="54317" y="9677"/>
                </a:lnTo>
                <a:lnTo>
                  <a:pt x="60045" y="25298"/>
                </a:lnTo>
                <a:lnTo>
                  <a:pt x="61861" y="25298"/>
                </a:lnTo>
                <a:lnTo>
                  <a:pt x="66836" y="4991"/>
                </a:lnTo>
                <a:close/>
              </a:path>
              <a:path w="68579" h="78104">
                <a:moveTo>
                  <a:pt x="68059" y="0"/>
                </a:moveTo>
                <a:lnTo>
                  <a:pt x="65646" y="0"/>
                </a:lnTo>
                <a:lnTo>
                  <a:pt x="64515" y="1346"/>
                </a:lnTo>
                <a:lnTo>
                  <a:pt x="63525" y="2247"/>
                </a:lnTo>
                <a:lnTo>
                  <a:pt x="61836" y="3175"/>
                </a:lnTo>
                <a:lnTo>
                  <a:pt x="60883" y="3403"/>
                </a:lnTo>
                <a:lnTo>
                  <a:pt x="67225" y="3403"/>
                </a:lnTo>
                <a:lnTo>
                  <a:pt x="6805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294963" y="3281316"/>
            <a:ext cx="93745" cy="35430"/>
          </a:xfrm>
          <a:custGeom>
            <a:avLst/>
            <a:gdLst/>
            <a:ahLst/>
            <a:cxnLst/>
            <a:rect l="l" t="t" r="r" b="b"/>
            <a:pathLst>
              <a:path w="77470" h="55245">
                <a:moveTo>
                  <a:pt x="0" y="0"/>
                </a:moveTo>
                <a:lnTo>
                  <a:pt x="5" y="55011"/>
                </a:lnTo>
                <a:lnTo>
                  <a:pt x="77346" y="28846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294963" y="3281316"/>
            <a:ext cx="93745" cy="35430"/>
          </a:xfrm>
          <a:custGeom>
            <a:avLst/>
            <a:gdLst/>
            <a:ahLst/>
            <a:cxnLst/>
            <a:rect l="l" t="t" r="r" b="b"/>
            <a:pathLst>
              <a:path w="77470" h="55245">
                <a:moveTo>
                  <a:pt x="0" y="0"/>
                </a:moveTo>
                <a:lnTo>
                  <a:pt x="77346" y="28846"/>
                </a:lnTo>
                <a:lnTo>
                  <a:pt x="5" y="55011"/>
                </a:lnTo>
                <a:lnTo>
                  <a:pt x="0" y="0"/>
                </a:lnTo>
              </a:path>
            </a:pathLst>
          </a:custGeom>
          <a:ln w="7203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197963" y="3306374"/>
            <a:ext cx="93745" cy="35430"/>
          </a:xfrm>
          <a:custGeom>
            <a:avLst/>
            <a:gdLst/>
            <a:ahLst/>
            <a:cxnLst/>
            <a:rect l="l" t="t" r="r" b="b"/>
            <a:pathLst>
              <a:path w="77470" h="55245">
                <a:moveTo>
                  <a:pt x="0" y="0"/>
                </a:moveTo>
                <a:lnTo>
                  <a:pt x="5" y="54998"/>
                </a:lnTo>
                <a:lnTo>
                  <a:pt x="77346" y="28846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97963" y="3306374"/>
            <a:ext cx="93745" cy="35430"/>
          </a:xfrm>
          <a:custGeom>
            <a:avLst/>
            <a:gdLst/>
            <a:ahLst/>
            <a:cxnLst/>
            <a:rect l="l" t="t" r="r" b="b"/>
            <a:pathLst>
              <a:path w="77470" h="55245">
                <a:moveTo>
                  <a:pt x="0" y="0"/>
                </a:moveTo>
                <a:lnTo>
                  <a:pt x="77346" y="28846"/>
                </a:lnTo>
                <a:lnTo>
                  <a:pt x="5" y="54998"/>
                </a:lnTo>
                <a:lnTo>
                  <a:pt x="0" y="0"/>
                </a:lnTo>
              </a:path>
            </a:pathLst>
          </a:custGeom>
          <a:ln w="7203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960850" y="3357803"/>
            <a:ext cx="93745" cy="35430"/>
          </a:xfrm>
          <a:custGeom>
            <a:avLst/>
            <a:gdLst/>
            <a:ahLst/>
            <a:cxnLst/>
            <a:rect l="l" t="t" r="r" b="b"/>
            <a:pathLst>
              <a:path w="77470" h="55245">
                <a:moveTo>
                  <a:pt x="0" y="0"/>
                </a:moveTo>
                <a:lnTo>
                  <a:pt x="5" y="54998"/>
                </a:lnTo>
                <a:lnTo>
                  <a:pt x="77346" y="28846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960850" y="3357803"/>
            <a:ext cx="93745" cy="35430"/>
          </a:xfrm>
          <a:custGeom>
            <a:avLst/>
            <a:gdLst/>
            <a:ahLst/>
            <a:cxnLst/>
            <a:rect l="l" t="t" r="r" b="b"/>
            <a:pathLst>
              <a:path w="77470" h="55245">
                <a:moveTo>
                  <a:pt x="0" y="0"/>
                </a:moveTo>
                <a:lnTo>
                  <a:pt x="77346" y="28846"/>
                </a:lnTo>
                <a:lnTo>
                  <a:pt x="5" y="54998"/>
                </a:lnTo>
                <a:lnTo>
                  <a:pt x="0" y="0"/>
                </a:lnTo>
              </a:path>
            </a:pathLst>
          </a:custGeom>
          <a:ln w="7203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913200" y="3852044"/>
            <a:ext cx="93745" cy="35430"/>
          </a:xfrm>
          <a:custGeom>
            <a:avLst/>
            <a:gdLst/>
            <a:ahLst/>
            <a:cxnLst/>
            <a:rect l="l" t="t" r="r" b="b"/>
            <a:pathLst>
              <a:path w="77470" h="55245">
                <a:moveTo>
                  <a:pt x="0" y="0"/>
                </a:moveTo>
                <a:lnTo>
                  <a:pt x="5" y="54998"/>
                </a:lnTo>
                <a:lnTo>
                  <a:pt x="77346" y="28846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913200" y="3852044"/>
            <a:ext cx="93745" cy="35430"/>
          </a:xfrm>
          <a:custGeom>
            <a:avLst/>
            <a:gdLst/>
            <a:ahLst/>
            <a:cxnLst/>
            <a:rect l="l" t="t" r="r" b="b"/>
            <a:pathLst>
              <a:path w="77470" h="55245">
                <a:moveTo>
                  <a:pt x="0" y="0"/>
                </a:moveTo>
                <a:lnTo>
                  <a:pt x="77346" y="28846"/>
                </a:lnTo>
                <a:lnTo>
                  <a:pt x="5" y="54998"/>
                </a:lnTo>
                <a:lnTo>
                  <a:pt x="0" y="0"/>
                </a:lnTo>
              </a:path>
            </a:pathLst>
          </a:custGeom>
          <a:ln w="7203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545236" y="3914698"/>
            <a:ext cx="93745" cy="35430"/>
          </a:xfrm>
          <a:custGeom>
            <a:avLst/>
            <a:gdLst/>
            <a:ahLst/>
            <a:cxnLst/>
            <a:rect l="l" t="t" r="r" b="b"/>
            <a:pathLst>
              <a:path w="77470" h="55245">
                <a:moveTo>
                  <a:pt x="0" y="0"/>
                </a:moveTo>
                <a:lnTo>
                  <a:pt x="5" y="54998"/>
                </a:lnTo>
                <a:lnTo>
                  <a:pt x="77346" y="28846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545236" y="3914698"/>
            <a:ext cx="93745" cy="35430"/>
          </a:xfrm>
          <a:custGeom>
            <a:avLst/>
            <a:gdLst/>
            <a:ahLst/>
            <a:cxnLst/>
            <a:rect l="l" t="t" r="r" b="b"/>
            <a:pathLst>
              <a:path w="77470" h="55245">
                <a:moveTo>
                  <a:pt x="0" y="0"/>
                </a:moveTo>
                <a:lnTo>
                  <a:pt x="77346" y="28846"/>
                </a:lnTo>
                <a:lnTo>
                  <a:pt x="5" y="54998"/>
                </a:lnTo>
                <a:lnTo>
                  <a:pt x="0" y="0"/>
                </a:lnTo>
              </a:path>
            </a:pathLst>
          </a:custGeom>
          <a:ln w="7203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427064" y="4146679"/>
            <a:ext cx="69156" cy="36652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32042" y="32232"/>
                </a:moveTo>
                <a:lnTo>
                  <a:pt x="24612" y="32232"/>
                </a:lnTo>
                <a:lnTo>
                  <a:pt x="24625" y="57048"/>
                </a:lnTo>
                <a:lnTo>
                  <a:pt x="32042" y="57048"/>
                </a:lnTo>
                <a:lnTo>
                  <a:pt x="32042" y="32232"/>
                </a:lnTo>
                <a:close/>
              </a:path>
              <a:path w="57150" h="57150">
                <a:moveTo>
                  <a:pt x="32029" y="0"/>
                </a:moveTo>
                <a:lnTo>
                  <a:pt x="24612" y="0"/>
                </a:lnTo>
                <a:lnTo>
                  <a:pt x="24612" y="24790"/>
                </a:lnTo>
                <a:lnTo>
                  <a:pt x="0" y="24803"/>
                </a:lnTo>
                <a:lnTo>
                  <a:pt x="0" y="32232"/>
                </a:lnTo>
                <a:lnTo>
                  <a:pt x="56654" y="32232"/>
                </a:lnTo>
                <a:lnTo>
                  <a:pt x="56654" y="24790"/>
                </a:lnTo>
                <a:lnTo>
                  <a:pt x="32042" y="24790"/>
                </a:lnTo>
                <a:lnTo>
                  <a:pt x="32029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427064" y="4146679"/>
            <a:ext cx="69156" cy="36652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4612" y="24790"/>
                </a:moveTo>
                <a:lnTo>
                  <a:pt x="0" y="24803"/>
                </a:lnTo>
                <a:lnTo>
                  <a:pt x="0" y="32232"/>
                </a:lnTo>
                <a:lnTo>
                  <a:pt x="24612" y="32232"/>
                </a:lnTo>
                <a:lnTo>
                  <a:pt x="24625" y="57048"/>
                </a:lnTo>
                <a:lnTo>
                  <a:pt x="32042" y="57048"/>
                </a:lnTo>
                <a:lnTo>
                  <a:pt x="32042" y="32232"/>
                </a:lnTo>
                <a:lnTo>
                  <a:pt x="56654" y="32232"/>
                </a:lnTo>
                <a:lnTo>
                  <a:pt x="56654" y="24790"/>
                </a:lnTo>
                <a:lnTo>
                  <a:pt x="32042" y="24790"/>
                </a:lnTo>
                <a:lnTo>
                  <a:pt x="32029" y="0"/>
                </a:lnTo>
                <a:lnTo>
                  <a:pt x="24612" y="0"/>
                </a:lnTo>
                <a:lnTo>
                  <a:pt x="24612" y="24790"/>
                </a:lnTo>
              </a:path>
            </a:pathLst>
          </a:custGeom>
          <a:ln w="3175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371385" y="4154343"/>
            <a:ext cx="69156" cy="36652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56654" y="24790"/>
                </a:moveTo>
                <a:lnTo>
                  <a:pt x="32029" y="24803"/>
                </a:lnTo>
                <a:lnTo>
                  <a:pt x="0" y="24803"/>
                </a:lnTo>
                <a:lnTo>
                  <a:pt x="0" y="32245"/>
                </a:lnTo>
                <a:lnTo>
                  <a:pt x="24612" y="32245"/>
                </a:lnTo>
                <a:lnTo>
                  <a:pt x="24612" y="57048"/>
                </a:lnTo>
                <a:lnTo>
                  <a:pt x="32029" y="57048"/>
                </a:lnTo>
                <a:lnTo>
                  <a:pt x="32029" y="32245"/>
                </a:lnTo>
                <a:lnTo>
                  <a:pt x="56654" y="32232"/>
                </a:lnTo>
                <a:lnTo>
                  <a:pt x="56654" y="24790"/>
                </a:lnTo>
                <a:close/>
              </a:path>
              <a:path w="57150" h="57150">
                <a:moveTo>
                  <a:pt x="32029" y="0"/>
                </a:moveTo>
                <a:lnTo>
                  <a:pt x="24599" y="0"/>
                </a:lnTo>
                <a:lnTo>
                  <a:pt x="24612" y="24803"/>
                </a:lnTo>
                <a:lnTo>
                  <a:pt x="32029" y="24803"/>
                </a:lnTo>
                <a:lnTo>
                  <a:pt x="32029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71385" y="4154343"/>
            <a:ext cx="69156" cy="36652"/>
          </a:xfrm>
          <a:custGeom>
            <a:avLst/>
            <a:gdLst/>
            <a:ahLst/>
            <a:cxnLst/>
            <a:rect l="l" t="t" r="r" b="b"/>
            <a:pathLst>
              <a:path w="57150" h="57150">
                <a:moveTo>
                  <a:pt x="24612" y="24803"/>
                </a:moveTo>
                <a:lnTo>
                  <a:pt x="0" y="24803"/>
                </a:lnTo>
                <a:lnTo>
                  <a:pt x="0" y="32245"/>
                </a:lnTo>
                <a:lnTo>
                  <a:pt x="24612" y="32245"/>
                </a:lnTo>
                <a:lnTo>
                  <a:pt x="24612" y="57048"/>
                </a:lnTo>
                <a:lnTo>
                  <a:pt x="32029" y="57048"/>
                </a:lnTo>
                <a:lnTo>
                  <a:pt x="32029" y="32245"/>
                </a:lnTo>
                <a:lnTo>
                  <a:pt x="56654" y="32232"/>
                </a:lnTo>
                <a:lnTo>
                  <a:pt x="56654" y="24790"/>
                </a:lnTo>
                <a:lnTo>
                  <a:pt x="32029" y="24803"/>
                </a:lnTo>
                <a:lnTo>
                  <a:pt x="32029" y="0"/>
                </a:lnTo>
                <a:lnTo>
                  <a:pt x="24599" y="0"/>
                </a:lnTo>
                <a:lnTo>
                  <a:pt x="24612" y="24803"/>
                </a:lnTo>
              </a:path>
            </a:pathLst>
          </a:custGeom>
          <a:ln w="3175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73521" y="4171378"/>
            <a:ext cx="68388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210" y="0"/>
                </a:lnTo>
              </a:path>
            </a:pathLst>
          </a:custGeom>
          <a:ln w="5651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871885" y="4171378"/>
            <a:ext cx="71462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915" y="0"/>
                </a:lnTo>
              </a:path>
            </a:pathLst>
          </a:custGeom>
          <a:ln w="8356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805856" y="4166324"/>
            <a:ext cx="68388" cy="0"/>
          </a:xfrm>
          <a:custGeom>
            <a:avLst/>
            <a:gdLst/>
            <a:ahLst/>
            <a:cxnLst/>
            <a:rect l="l" t="t" r="r" b="b"/>
            <a:pathLst>
              <a:path w="56514">
                <a:moveTo>
                  <a:pt x="0" y="0"/>
                </a:moveTo>
                <a:lnTo>
                  <a:pt x="56210" y="0"/>
                </a:lnTo>
              </a:path>
            </a:pathLst>
          </a:custGeom>
          <a:ln w="5638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804219" y="4166324"/>
            <a:ext cx="71462" cy="0"/>
          </a:xfrm>
          <a:custGeom>
            <a:avLst/>
            <a:gdLst/>
            <a:ahLst/>
            <a:cxnLst/>
            <a:rect l="l" t="t" r="r" b="b"/>
            <a:pathLst>
              <a:path w="59054">
                <a:moveTo>
                  <a:pt x="0" y="0"/>
                </a:moveTo>
                <a:lnTo>
                  <a:pt x="58915" y="0"/>
                </a:lnTo>
              </a:path>
            </a:pathLst>
          </a:custGeom>
          <a:ln w="8343">
            <a:solidFill>
              <a:srgbClr val="EC00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535885" y="4248303"/>
            <a:ext cx="35345" cy="61901"/>
          </a:xfrm>
          <a:custGeom>
            <a:avLst/>
            <a:gdLst/>
            <a:ahLst/>
            <a:cxnLst/>
            <a:rect l="l" t="t" r="r" b="b"/>
            <a:pathLst>
              <a:path w="29210" h="96520">
                <a:moveTo>
                  <a:pt x="27762" y="0"/>
                </a:moveTo>
                <a:lnTo>
                  <a:pt x="16073" y="8942"/>
                </a:lnTo>
                <a:lnTo>
                  <a:pt x="7346" y="19954"/>
                </a:lnTo>
                <a:lnTo>
                  <a:pt x="1887" y="32657"/>
                </a:lnTo>
                <a:lnTo>
                  <a:pt x="0" y="46672"/>
                </a:lnTo>
                <a:lnTo>
                  <a:pt x="667" y="57054"/>
                </a:lnTo>
                <a:lnTo>
                  <a:pt x="20916" y="92671"/>
                </a:lnTo>
                <a:lnTo>
                  <a:pt x="27431" y="96164"/>
                </a:lnTo>
                <a:lnTo>
                  <a:pt x="28790" y="94361"/>
                </a:lnTo>
                <a:lnTo>
                  <a:pt x="17740" y="83219"/>
                </a:lnTo>
                <a:lnTo>
                  <a:pt x="12066" y="69821"/>
                </a:lnTo>
                <a:lnTo>
                  <a:pt x="9976" y="56570"/>
                </a:lnTo>
                <a:lnTo>
                  <a:pt x="9677" y="45872"/>
                </a:lnTo>
                <a:lnTo>
                  <a:pt x="11486" y="27845"/>
                </a:lnTo>
                <a:lnTo>
                  <a:pt x="16103" y="15598"/>
                </a:lnTo>
                <a:lnTo>
                  <a:pt x="22282" y="7471"/>
                </a:lnTo>
                <a:lnTo>
                  <a:pt x="28778" y="1803"/>
                </a:lnTo>
                <a:lnTo>
                  <a:pt x="2776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646612" y="4248303"/>
            <a:ext cx="35345" cy="61901"/>
          </a:xfrm>
          <a:custGeom>
            <a:avLst/>
            <a:gdLst/>
            <a:ahLst/>
            <a:cxnLst/>
            <a:rect l="l" t="t" r="r" b="b"/>
            <a:pathLst>
              <a:path w="29210" h="96520">
                <a:moveTo>
                  <a:pt x="1346" y="0"/>
                </a:moveTo>
                <a:lnTo>
                  <a:pt x="0" y="1803"/>
                </a:lnTo>
                <a:lnTo>
                  <a:pt x="11049" y="12933"/>
                </a:lnTo>
                <a:lnTo>
                  <a:pt x="16724" y="26319"/>
                </a:lnTo>
                <a:lnTo>
                  <a:pt x="18814" y="39559"/>
                </a:lnTo>
                <a:lnTo>
                  <a:pt x="19113" y="50253"/>
                </a:lnTo>
                <a:lnTo>
                  <a:pt x="17298" y="68296"/>
                </a:lnTo>
                <a:lnTo>
                  <a:pt x="12682" y="80554"/>
                </a:lnTo>
                <a:lnTo>
                  <a:pt x="6506" y="88685"/>
                </a:lnTo>
                <a:lnTo>
                  <a:pt x="12" y="94348"/>
                </a:lnTo>
                <a:lnTo>
                  <a:pt x="1028" y="96151"/>
                </a:lnTo>
                <a:lnTo>
                  <a:pt x="12711" y="87212"/>
                </a:lnTo>
                <a:lnTo>
                  <a:pt x="21437" y="76195"/>
                </a:lnTo>
                <a:lnTo>
                  <a:pt x="26896" y="63485"/>
                </a:lnTo>
                <a:lnTo>
                  <a:pt x="28778" y="49466"/>
                </a:lnTo>
                <a:lnTo>
                  <a:pt x="28112" y="39077"/>
                </a:lnTo>
                <a:lnTo>
                  <a:pt x="7861" y="3479"/>
                </a:lnTo>
                <a:lnTo>
                  <a:pt x="134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577073" y="4265285"/>
            <a:ext cx="63008" cy="32987"/>
          </a:xfrm>
          <a:custGeom>
            <a:avLst/>
            <a:gdLst/>
            <a:ahLst/>
            <a:cxnLst/>
            <a:rect l="l" t="t" r="r" b="b"/>
            <a:pathLst>
              <a:path w="52070" h="51434">
                <a:moveTo>
                  <a:pt x="36892" y="0"/>
                </a:moveTo>
                <a:lnTo>
                  <a:pt x="32066" y="0"/>
                </a:lnTo>
                <a:lnTo>
                  <a:pt x="20735" y="3553"/>
                </a:lnTo>
                <a:lnTo>
                  <a:pt x="10383" y="12612"/>
                </a:lnTo>
                <a:lnTo>
                  <a:pt x="2837" y="24779"/>
                </a:lnTo>
                <a:lnTo>
                  <a:pt x="0" y="37312"/>
                </a:lnTo>
                <a:lnTo>
                  <a:pt x="37" y="44411"/>
                </a:lnTo>
                <a:lnTo>
                  <a:pt x="252" y="50965"/>
                </a:lnTo>
                <a:lnTo>
                  <a:pt x="11492" y="50965"/>
                </a:lnTo>
                <a:lnTo>
                  <a:pt x="16469" y="50218"/>
                </a:lnTo>
                <a:lnTo>
                  <a:pt x="21542" y="47545"/>
                </a:lnTo>
                <a:lnTo>
                  <a:pt x="23784" y="45427"/>
                </a:lnTo>
                <a:lnTo>
                  <a:pt x="13066" y="45427"/>
                </a:lnTo>
                <a:lnTo>
                  <a:pt x="9358" y="43395"/>
                </a:lnTo>
                <a:lnTo>
                  <a:pt x="23438" y="6515"/>
                </a:lnTo>
                <a:lnTo>
                  <a:pt x="32624" y="2476"/>
                </a:lnTo>
                <a:lnTo>
                  <a:pt x="40022" y="2476"/>
                </a:lnTo>
                <a:lnTo>
                  <a:pt x="36892" y="0"/>
                </a:lnTo>
                <a:close/>
              </a:path>
              <a:path w="52070" h="51434">
                <a:moveTo>
                  <a:pt x="41656" y="33820"/>
                </a:moveTo>
                <a:lnTo>
                  <a:pt x="33526" y="33820"/>
                </a:lnTo>
                <a:lnTo>
                  <a:pt x="33755" y="34036"/>
                </a:lnTo>
                <a:lnTo>
                  <a:pt x="31951" y="40919"/>
                </a:lnTo>
                <a:lnTo>
                  <a:pt x="31392" y="43395"/>
                </a:lnTo>
                <a:lnTo>
                  <a:pt x="31392" y="50850"/>
                </a:lnTo>
                <a:lnTo>
                  <a:pt x="40956" y="50850"/>
                </a:lnTo>
                <a:lnTo>
                  <a:pt x="44766" y="46774"/>
                </a:lnTo>
                <a:lnTo>
                  <a:pt x="46131" y="45085"/>
                </a:lnTo>
                <a:lnTo>
                  <a:pt x="40270" y="45085"/>
                </a:lnTo>
                <a:lnTo>
                  <a:pt x="39597" y="44411"/>
                </a:lnTo>
                <a:lnTo>
                  <a:pt x="39643" y="43395"/>
                </a:lnTo>
                <a:lnTo>
                  <a:pt x="41217" y="35577"/>
                </a:lnTo>
                <a:lnTo>
                  <a:pt x="41656" y="33820"/>
                </a:lnTo>
                <a:close/>
              </a:path>
              <a:path w="52070" h="51434">
                <a:moveTo>
                  <a:pt x="40022" y="2476"/>
                </a:moveTo>
                <a:lnTo>
                  <a:pt x="35888" y="2476"/>
                </a:lnTo>
                <a:lnTo>
                  <a:pt x="39038" y="4622"/>
                </a:lnTo>
                <a:lnTo>
                  <a:pt x="39038" y="10033"/>
                </a:lnTo>
                <a:lnTo>
                  <a:pt x="37129" y="20224"/>
                </a:lnTo>
                <a:lnTo>
                  <a:pt x="32037" y="31873"/>
                </a:lnTo>
                <a:lnTo>
                  <a:pt x="24711" y="41451"/>
                </a:lnTo>
                <a:lnTo>
                  <a:pt x="16102" y="45427"/>
                </a:lnTo>
                <a:lnTo>
                  <a:pt x="23784" y="45427"/>
                </a:lnTo>
                <a:lnTo>
                  <a:pt x="27122" y="42265"/>
                </a:lnTo>
                <a:lnTo>
                  <a:pt x="33526" y="33820"/>
                </a:lnTo>
                <a:lnTo>
                  <a:pt x="41656" y="33820"/>
                </a:lnTo>
                <a:lnTo>
                  <a:pt x="44808" y="21178"/>
                </a:lnTo>
                <a:lnTo>
                  <a:pt x="48755" y="6083"/>
                </a:lnTo>
                <a:lnTo>
                  <a:pt x="40943" y="6083"/>
                </a:lnTo>
                <a:lnTo>
                  <a:pt x="40600" y="2933"/>
                </a:lnTo>
                <a:lnTo>
                  <a:pt x="40022" y="2476"/>
                </a:lnTo>
                <a:close/>
              </a:path>
              <a:path w="52070" h="51434">
                <a:moveTo>
                  <a:pt x="50163" y="37312"/>
                </a:moveTo>
                <a:lnTo>
                  <a:pt x="45084" y="42296"/>
                </a:lnTo>
                <a:lnTo>
                  <a:pt x="42861" y="45085"/>
                </a:lnTo>
                <a:lnTo>
                  <a:pt x="46131" y="45085"/>
                </a:lnTo>
                <a:lnTo>
                  <a:pt x="51509" y="38430"/>
                </a:lnTo>
                <a:lnTo>
                  <a:pt x="50163" y="37312"/>
                </a:lnTo>
                <a:close/>
              </a:path>
              <a:path w="52070" h="51434">
                <a:moveTo>
                  <a:pt x="49490" y="0"/>
                </a:moveTo>
                <a:lnTo>
                  <a:pt x="42632" y="787"/>
                </a:lnTo>
                <a:lnTo>
                  <a:pt x="42289" y="1130"/>
                </a:lnTo>
                <a:lnTo>
                  <a:pt x="41171" y="6083"/>
                </a:lnTo>
                <a:lnTo>
                  <a:pt x="48755" y="6083"/>
                </a:lnTo>
                <a:lnTo>
                  <a:pt x="50277" y="342"/>
                </a:lnTo>
                <a:lnTo>
                  <a:pt x="4949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598449" y="4255967"/>
            <a:ext cx="35345" cy="61901"/>
          </a:xfrm>
          <a:custGeom>
            <a:avLst/>
            <a:gdLst/>
            <a:ahLst/>
            <a:cxnLst/>
            <a:rect l="l" t="t" r="r" b="b"/>
            <a:pathLst>
              <a:path w="29210" h="96520">
                <a:moveTo>
                  <a:pt x="27749" y="0"/>
                </a:moveTo>
                <a:lnTo>
                  <a:pt x="16066" y="8935"/>
                </a:lnTo>
                <a:lnTo>
                  <a:pt x="7340" y="19943"/>
                </a:lnTo>
                <a:lnTo>
                  <a:pt x="1881" y="32645"/>
                </a:lnTo>
                <a:lnTo>
                  <a:pt x="0" y="46659"/>
                </a:lnTo>
                <a:lnTo>
                  <a:pt x="665" y="57048"/>
                </a:lnTo>
                <a:lnTo>
                  <a:pt x="20916" y="92659"/>
                </a:lnTo>
                <a:lnTo>
                  <a:pt x="27432" y="96151"/>
                </a:lnTo>
                <a:lnTo>
                  <a:pt x="28778" y="94348"/>
                </a:lnTo>
                <a:lnTo>
                  <a:pt x="17728" y="83209"/>
                </a:lnTo>
                <a:lnTo>
                  <a:pt x="12053" y="69815"/>
                </a:lnTo>
                <a:lnTo>
                  <a:pt x="9963" y="56568"/>
                </a:lnTo>
                <a:lnTo>
                  <a:pt x="9664" y="45872"/>
                </a:lnTo>
                <a:lnTo>
                  <a:pt x="11479" y="27838"/>
                </a:lnTo>
                <a:lnTo>
                  <a:pt x="16095" y="15589"/>
                </a:lnTo>
                <a:lnTo>
                  <a:pt x="22271" y="7464"/>
                </a:lnTo>
                <a:lnTo>
                  <a:pt x="28765" y="1803"/>
                </a:lnTo>
                <a:lnTo>
                  <a:pt x="2774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709160" y="4255959"/>
            <a:ext cx="35345" cy="61901"/>
          </a:xfrm>
          <a:custGeom>
            <a:avLst/>
            <a:gdLst/>
            <a:ahLst/>
            <a:cxnLst/>
            <a:rect l="l" t="t" r="r" b="b"/>
            <a:pathLst>
              <a:path w="29210" h="96520">
                <a:moveTo>
                  <a:pt x="1358" y="0"/>
                </a:moveTo>
                <a:lnTo>
                  <a:pt x="0" y="1803"/>
                </a:lnTo>
                <a:lnTo>
                  <a:pt x="11049" y="12940"/>
                </a:lnTo>
                <a:lnTo>
                  <a:pt x="16724" y="26330"/>
                </a:lnTo>
                <a:lnTo>
                  <a:pt x="18814" y="39572"/>
                </a:lnTo>
                <a:lnTo>
                  <a:pt x="19113" y="50266"/>
                </a:lnTo>
                <a:lnTo>
                  <a:pt x="17304" y="68302"/>
                </a:lnTo>
                <a:lnTo>
                  <a:pt x="12687" y="80557"/>
                </a:lnTo>
                <a:lnTo>
                  <a:pt x="6508" y="88691"/>
                </a:lnTo>
                <a:lnTo>
                  <a:pt x="12" y="94361"/>
                </a:lnTo>
                <a:lnTo>
                  <a:pt x="1028" y="96164"/>
                </a:lnTo>
                <a:lnTo>
                  <a:pt x="12717" y="87217"/>
                </a:lnTo>
                <a:lnTo>
                  <a:pt x="21443" y="76198"/>
                </a:lnTo>
                <a:lnTo>
                  <a:pt x="26903" y="63490"/>
                </a:lnTo>
                <a:lnTo>
                  <a:pt x="28790" y="49479"/>
                </a:lnTo>
                <a:lnTo>
                  <a:pt x="28123" y="39090"/>
                </a:lnTo>
                <a:lnTo>
                  <a:pt x="7874" y="3492"/>
                </a:lnTo>
                <a:lnTo>
                  <a:pt x="135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640341" y="4255454"/>
            <a:ext cx="61472" cy="50498"/>
          </a:xfrm>
          <a:custGeom>
            <a:avLst/>
            <a:gdLst/>
            <a:ahLst/>
            <a:cxnLst/>
            <a:rect l="l" t="t" r="r" b="b"/>
            <a:pathLst>
              <a:path w="50800" h="78740">
                <a:moveTo>
                  <a:pt x="26974" y="0"/>
                </a:moveTo>
                <a:lnTo>
                  <a:pt x="21120" y="1130"/>
                </a:lnTo>
                <a:lnTo>
                  <a:pt x="15392" y="1917"/>
                </a:lnTo>
                <a:lnTo>
                  <a:pt x="9778" y="2590"/>
                </a:lnTo>
                <a:lnTo>
                  <a:pt x="9778" y="4508"/>
                </a:lnTo>
                <a:lnTo>
                  <a:pt x="16294" y="4622"/>
                </a:lnTo>
                <a:lnTo>
                  <a:pt x="17081" y="5181"/>
                </a:lnTo>
                <a:lnTo>
                  <a:pt x="17081" y="9359"/>
                </a:lnTo>
                <a:lnTo>
                  <a:pt x="16065" y="12166"/>
                </a:lnTo>
                <a:lnTo>
                  <a:pt x="15278" y="15328"/>
                </a:lnTo>
                <a:lnTo>
                  <a:pt x="7" y="71763"/>
                </a:lnTo>
                <a:lnTo>
                  <a:pt x="0" y="74726"/>
                </a:lnTo>
                <a:lnTo>
                  <a:pt x="8661" y="78244"/>
                </a:lnTo>
                <a:lnTo>
                  <a:pt x="14617" y="78244"/>
                </a:lnTo>
                <a:lnTo>
                  <a:pt x="24731" y="75628"/>
                </a:lnTo>
                <a:lnTo>
                  <a:pt x="9677" y="75628"/>
                </a:lnTo>
                <a:lnTo>
                  <a:pt x="9701" y="71763"/>
                </a:lnTo>
                <a:lnTo>
                  <a:pt x="11549" y="60804"/>
                </a:lnTo>
                <a:lnTo>
                  <a:pt x="16608" y="47917"/>
                </a:lnTo>
                <a:lnTo>
                  <a:pt x="19577" y="43624"/>
                </a:lnTo>
                <a:lnTo>
                  <a:pt x="16294" y="43624"/>
                </a:lnTo>
                <a:lnTo>
                  <a:pt x="16078" y="43510"/>
                </a:lnTo>
                <a:lnTo>
                  <a:pt x="19141" y="32677"/>
                </a:lnTo>
                <a:lnTo>
                  <a:pt x="22310" y="20724"/>
                </a:lnTo>
                <a:lnTo>
                  <a:pt x="27533" y="558"/>
                </a:lnTo>
                <a:lnTo>
                  <a:pt x="26974" y="0"/>
                </a:lnTo>
                <a:close/>
              </a:path>
              <a:path w="50800" h="78740">
                <a:moveTo>
                  <a:pt x="50584" y="32804"/>
                </a:moveTo>
                <a:lnTo>
                  <a:pt x="39903" y="32804"/>
                </a:lnTo>
                <a:lnTo>
                  <a:pt x="40979" y="38595"/>
                </a:lnTo>
                <a:lnTo>
                  <a:pt x="41033" y="42379"/>
                </a:lnTo>
                <a:lnTo>
                  <a:pt x="39124" y="51566"/>
                </a:lnTo>
                <a:lnTo>
                  <a:pt x="33767" y="62552"/>
                </a:lnTo>
                <a:lnTo>
                  <a:pt x="25522" y="71763"/>
                </a:lnTo>
                <a:lnTo>
                  <a:pt x="14947" y="75628"/>
                </a:lnTo>
                <a:lnTo>
                  <a:pt x="24731" y="75628"/>
                </a:lnTo>
                <a:lnTo>
                  <a:pt x="27491" y="74914"/>
                </a:lnTo>
                <a:lnTo>
                  <a:pt x="39049" y="66252"/>
                </a:lnTo>
                <a:lnTo>
                  <a:pt x="47382" y="54252"/>
                </a:lnTo>
                <a:lnTo>
                  <a:pt x="50584" y="40906"/>
                </a:lnTo>
                <a:lnTo>
                  <a:pt x="50584" y="32804"/>
                </a:lnTo>
                <a:close/>
              </a:path>
              <a:path w="50800" h="78740">
                <a:moveTo>
                  <a:pt x="45072" y="27279"/>
                </a:moveTo>
                <a:lnTo>
                  <a:pt x="37210" y="27279"/>
                </a:lnTo>
                <a:lnTo>
                  <a:pt x="30194" y="29008"/>
                </a:lnTo>
                <a:lnTo>
                  <a:pt x="24347" y="33251"/>
                </a:lnTo>
                <a:lnTo>
                  <a:pt x="19703" y="38595"/>
                </a:lnTo>
                <a:lnTo>
                  <a:pt x="16294" y="43624"/>
                </a:lnTo>
                <a:lnTo>
                  <a:pt x="19577" y="43624"/>
                </a:lnTo>
                <a:lnTo>
                  <a:pt x="23986" y="37249"/>
                </a:lnTo>
                <a:lnTo>
                  <a:pt x="32816" y="32804"/>
                </a:lnTo>
                <a:lnTo>
                  <a:pt x="50584" y="32804"/>
                </a:lnTo>
                <a:lnTo>
                  <a:pt x="50584" y="32677"/>
                </a:lnTo>
                <a:lnTo>
                  <a:pt x="45072" y="2727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6054712" y="2750042"/>
            <a:ext cx="1483787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2540" algn="ctr">
              <a:lnSpc>
                <a:spcPct val="100000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Universal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motor with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interchangeable </a:t>
            </a:r>
            <a:r>
              <a:rPr sz="800" spc="5" dirty="0">
                <a:solidFill>
                  <a:srgbClr val="231F20"/>
                </a:solidFill>
                <a:latin typeface="Arial"/>
                <a:cs typeface="Arial"/>
              </a:rPr>
              <a:t>parts </a:t>
            </a:r>
            <a:r>
              <a:rPr sz="800" spc="-15" dirty="0">
                <a:solidFill>
                  <a:srgbClr val="231F20"/>
                </a:solidFill>
                <a:latin typeface="Arial"/>
                <a:cs typeface="Arial"/>
              </a:rPr>
              <a:t>for  </a:t>
            </a: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mixing solids, liquids semi- 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solids and</a:t>
            </a:r>
            <a:r>
              <a:rPr sz="8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coating.</a:t>
            </a:r>
            <a:endParaRPr sz="8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006762" y="1057533"/>
            <a:ext cx="457968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r>
              <a:rPr sz="700" spc="-1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Coil</a:t>
            </a:r>
            <a:endParaRPr sz="7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006761" y="2032990"/>
            <a:ext cx="948210" cy="266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Series</a:t>
            </a:r>
            <a:r>
              <a:rPr sz="700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Field</a:t>
            </a:r>
            <a:endParaRPr sz="700">
              <a:latin typeface="Arial"/>
              <a:cs typeface="Arial"/>
            </a:endParaRPr>
          </a:p>
          <a:p>
            <a:pPr marL="408305">
              <a:lnSpc>
                <a:spcPct val="100000"/>
              </a:lnSpc>
              <a:spcBef>
                <a:spcPts val="405"/>
              </a:spcBef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mature</a:t>
            </a:r>
            <a:endParaRPr sz="7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932458" y="2566700"/>
            <a:ext cx="215921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700" spc="2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700" dirty="0">
                <a:solidFill>
                  <a:srgbClr val="231F20"/>
                </a:solidFill>
                <a:latin typeface="Arial"/>
                <a:cs typeface="Arial"/>
              </a:rPr>
              <a:t>m</a:t>
            </a:r>
            <a:endParaRPr sz="7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161674" y="2444445"/>
            <a:ext cx="10527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611650" y="2440536"/>
            <a:ext cx="10142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198555" y="2559777"/>
            <a:ext cx="118180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892810" algn="l"/>
              </a:tabLst>
            </a:pPr>
            <a:r>
              <a:rPr sz="1500" b="1" baseline="-11111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r>
              <a:rPr sz="1500" b="1" spc="-217" baseline="-1111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50" spc="-7" baseline="7936" dirty="0">
                <a:solidFill>
                  <a:srgbClr val="231F20"/>
                </a:solidFill>
                <a:latin typeface="Arial"/>
                <a:cs typeface="Arial"/>
              </a:rPr>
              <a:t>Se</a:t>
            </a:r>
            <a:r>
              <a:rPr sz="1050" spc="30" baseline="7936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1050" spc="-7" baseline="7936" dirty="0">
                <a:solidFill>
                  <a:srgbClr val="231F20"/>
                </a:solidFill>
                <a:latin typeface="Arial"/>
                <a:cs typeface="Arial"/>
              </a:rPr>
              <a:t>ie</a:t>
            </a:r>
            <a:r>
              <a:rPr sz="1050" baseline="7936" dirty="0">
                <a:solidFill>
                  <a:srgbClr val="231F20"/>
                </a:solidFill>
                <a:latin typeface="Arial"/>
                <a:cs typeface="Arial"/>
              </a:rPr>
              <a:t>s	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534194" y="1752455"/>
            <a:ext cx="10527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+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6899340" y="1766139"/>
            <a:ext cx="10142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–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596897" y="1251055"/>
            <a:ext cx="457968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Arial"/>
                <a:cs typeface="Arial"/>
              </a:rPr>
              <a:t>Armature</a:t>
            </a:r>
            <a:endParaRPr sz="700">
              <a:latin typeface="Arial"/>
              <a:cs typeface="Arial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1834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1433</Words>
  <Application>Microsoft Office PowerPoint</Application>
  <PresentationFormat>On-screen Show (4:3)</PresentationFormat>
  <Paragraphs>88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First Course of Special Machine 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Course of Special Machine </dc:title>
  <dc:creator>DR.Ahmed Saker 2o1O</dc:creator>
  <cp:lastModifiedBy>DR.Ahmed Saker 2o1O</cp:lastModifiedBy>
  <cp:revision>1</cp:revision>
  <dcterms:created xsi:type="dcterms:W3CDTF">2018-12-18T07:04:09Z</dcterms:created>
  <dcterms:modified xsi:type="dcterms:W3CDTF">2018-12-18T07:04:53Z</dcterms:modified>
</cp:coreProperties>
</file>